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2.xml" ContentType="application/vnd.openxmlformats-officedocument.them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sldIdLst>
    <p:sldId id="2141413739" r:id="rId5"/>
    <p:sldId id="2141414038" r:id="rId6"/>
    <p:sldId id="2147478560" r:id="rId7"/>
    <p:sldId id="2141414032" r:id="rId8"/>
    <p:sldId id="2141414034" r:id="rId9"/>
    <p:sldId id="2141414035" r:id="rId10"/>
    <p:sldId id="2141414039" r:id="rId11"/>
    <p:sldId id="2141414041" r:id="rId12"/>
    <p:sldId id="2141414043" r:id="rId13"/>
    <p:sldId id="2141414042" r:id="rId14"/>
    <p:sldId id="54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E0FBB19-E387-430A-94A5-44ED0BBCBA36}">
          <p14:sldIdLst>
            <p14:sldId id="2141413739"/>
            <p14:sldId id="2141414038"/>
            <p14:sldId id="2147478560"/>
            <p14:sldId id="2141414032"/>
            <p14:sldId id="2141414034"/>
            <p14:sldId id="2141414035"/>
            <p14:sldId id="2141414039"/>
            <p14:sldId id="2141414041"/>
            <p14:sldId id="2141414043"/>
            <p14:sldId id="2141414042"/>
            <p14:sldId id="546"/>
          </p14:sldIdLst>
        </p14:section>
        <p14:section name="Appendix" id="{79F24EA2-D7EE-4159-A950-EF2E6EEF8792}">
          <p14:sldIdLst/>
        </p14:section>
        <p14:section name="XXX" id="{FECA92DB-43A6-4213-BED2-F917090885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čeň Tomáš" initials="RT" lastIdx="6" clrIdx="0">
    <p:extLst>
      <p:ext uri="{19B8F6BF-5375-455C-9EA6-DF929625EA0E}">
        <p15:presenceInfo xmlns:p15="http://schemas.microsoft.com/office/powerpoint/2012/main" userId="S::TRocen@csas.cz::77c488f6-8bbe-491f-9833-8b347a97f7fb" providerId="AD"/>
      </p:ext>
    </p:extLst>
  </p:cmAuthor>
  <p:cmAuthor id="2" name="Cuřínová Adéla" initials="CA" lastIdx="4" clrIdx="1">
    <p:extLst>
      <p:ext uri="{19B8F6BF-5375-455C-9EA6-DF929625EA0E}">
        <p15:presenceInfo xmlns:p15="http://schemas.microsoft.com/office/powerpoint/2012/main" userId="S::ACurinova@csas.cz::619ad083-2d3e-4eb6-ac8d-9a49e33b3352" providerId="AD"/>
      </p:ext>
    </p:extLst>
  </p:cmAuthor>
  <p:cmAuthor id="3" name="Urbaník Milan" initials="UM" lastIdx="2" clrIdx="2">
    <p:extLst>
      <p:ext uri="{19B8F6BF-5375-455C-9EA6-DF929625EA0E}">
        <p15:presenceInfo xmlns:p15="http://schemas.microsoft.com/office/powerpoint/2012/main" userId="S::murbanik@csas.cz::279fd856-64b3-48e1-8380-24e8e76f1f6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9AFA"/>
    <a:srgbClr val="F4F7F9"/>
    <a:srgbClr val="1A67D2"/>
    <a:srgbClr val="9DA0A3"/>
    <a:srgbClr val="02A3A4"/>
    <a:srgbClr val="245375"/>
    <a:srgbClr val="C8DEEE"/>
    <a:srgbClr val="D4E2FB"/>
    <a:srgbClr val="BBFEFE"/>
    <a:srgbClr val="327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0AB4B6-43EB-472D-928B-4912A5E042F4}" v="702" dt="2023-09-25T08:01:54.4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5" autoAdjust="0"/>
    <p:restoredTop sz="96517" autoAdjust="0"/>
  </p:normalViewPr>
  <p:slideViewPr>
    <p:cSldViewPr snapToGrid="0">
      <p:cViewPr varScale="1">
        <p:scale>
          <a:sx n="97" d="100"/>
          <a:sy n="97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D6192-7A43-4F31-8B37-0910619F11A1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5AE77-1F3A-40C7-B4ED-AC7C8CA16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16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899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5AE77-1F3A-40C7-B4ED-AC7C8CA162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9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E6631-D942-4CE8-AF59-DF0AC45E850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8280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5AE77-1F3A-40C7-B4ED-AC7C8CA162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48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5AE77-1F3A-40C7-B4ED-AC7C8CA162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56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5AE77-1F3A-40C7-B4ED-AC7C8CA162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96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5AE77-1F3A-40C7-B4ED-AC7C8CA162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57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5AE77-1F3A-40C7-B4ED-AC7C8CA162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33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5AE77-1F3A-40C7-B4ED-AC7C8CA162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YP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B0A5894-841F-4E2E-9A36-4F3763B2F5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54171035"/>
              </p:ext>
            </p:extLst>
          </p:nvPr>
        </p:nvGraphicFramePr>
        <p:xfrm>
          <a:off x="1587" y="1588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B0A5894-841F-4E2E-9A36-4F3763B2F5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F78C80B-C712-4A65-99B3-6D69AEB559A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l"/>
            <a:endParaRPr lang="en-US" sz="2999" b="0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1058038" y="435988"/>
            <a:ext cx="3792785" cy="86868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rgbClr val="2E2E38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1069291" y="1780465"/>
            <a:ext cx="3792785" cy="3076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rgbClr val="2E2E38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BFBC66B5-2475-4F1B-8CD3-426699968443}"/>
              </a:ext>
            </a:extLst>
          </p:cNvPr>
          <p:cNvSpPr/>
          <p:nvPr userDrawn="1"/>
        </p:nvSpPr>
        <p:spPr>
          <a:xfrm>
            <a:off x="5314540" y="460564"/>
            <a:ext cx="155367" cy="3429000"/>
          </a:xfrm>
          <a:prstGeom prst="rect">
            <a:avLst/>
          </a:prstGeom>
          <a:solidFill>
            <a:srgbClr val="1A9AF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199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E08BCAC7-5BAB-4F88-B96A-3B750E110192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612445" y="460564"/>
            <a:ext cx="155367" cy="3429000"/>
          </a:xfrm>
          <a:prstGeom prst="rect">
            <a:avLst/>
          </a:prstGeom>
          <a:solidFill>
            <a:srgbClr val="1A9AF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199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DD0AB-B389-4838-A777-D9AD125B3126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069418" y="3750852"/>
            <a:ext cx="3808017" cy="169277"/>
          </a:xfrm>
        </p:spPr>
        <p:txBody>
          <a:bodyPr anchor="b"/>
          <a:lstStyle>
            <a:lvl1pPr marL="0" indent="0" algn="l">
              <a:buFontTx/>
              <a:buNone/>
              <a:defRPr>
                <a:solidFill>
                  <a:srgbClr val="2E2E38"/>
                </a:solidFill>
              </a:defRPr>
            </a:lvl1pPr>
            <a:lvl2pPr marL="171364" indent="0" algn="l">
              <a:buFontTx/>
              <a:buNone/>
              <a:defRPr/>
            </a:lvl2pPr>
            <a:lvl3pPr marL="342729" indent="0" algn="l">
              <a:buFontTx/>
              <a:buNone/>
              <a:defRPr/>
            </a:lvl3pPr>
            <a:lvl4pPr marL="514093" indent="0" algn="l">
              <a:buFontTx/>
              <a:buNone/>
              <a:defRPr/>
            </a:lvl4pPr>
            <a:lvl5pPr marL="685457" indent="0" algn="l">
              <a:buFontTx/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048423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2448">
          <p15:clr>
            <a:srgbClr val="5ACBF0"/>
          </p15:clr>
        </p15:guide>
        <p15:guide id="3" pos="674">
          <p15:clr>
            <a:srgbClr val="5ACBF0"/>
          </p15:clr>
        </p15:guide>
        <p15:guide id="4" pos="3438">
          <p15:clr>
            <a:srgbClr val="5ACBF0"/>
          </p15:clr>
        </p15:guide>
        <p15:guide id="5" pos="3072">
          <p15:clr>
            <a:srgbClr val="5ACBF0"/>
          </p15:clr>
        </p15:guide>
        <p15:guide id="6" pos="386">
          <p15:clr>
            <a:srgbClr val="5ACBF0"/>
          </p15:clr>
        </p15:guide>
        <p15:guide id="7" orient="horz" pos="3680">
          <p15:clr>
            <a:srgbClr val="5ACBF0"/>
          </p15:clr>
        </p15:guide>
        <p15:guide id="8" orient="horz" pos="399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YP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E8A2F35C-CCC5-4796-8DA9-F5D8192CB2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8809991"/>
              </p:ext>
            </p:extLst>
          </p:nvPr>
        </p:nvGraphicFramePr>
        <p:xfrm>
          <a:off x="1587" y="1588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E8A2F35C-CCC5-4796-8DA9-F5D8192CB2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AA3264E-CB34-4429-9275-D4DC18E9B1E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667" cy="158750"/>
          </a:xfrm>
          <a:prstGeom prst="rect">
            <a:avLst/>
          </a:prstGeom>
          <a:solidFill>
            <a:srgbClr val="74748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kumimoji="0" lang="en-US" sz="2199" b="0" i="0" u="none" cap="none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 cap="flat" cmpd="sng" algn="ctr">
            <a:solidFill>
              <a:srgbClr val="1A9AF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A343A82-E9F8-4308-B804-1ABAAE8F4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9600"/>
            <a:ext cx="10974283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rgbClr val="2E2E3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0726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YP Title only with tra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E8A2F35C-CCC5-4796-8DA9-F5D8192CB2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8663249"/>
              </p:ext>
            </p:extLst>
          </p:nvPr>
        </p:nvGraphicFramePr>
        <p:xfrm>
          <a:off x="1587" y="1588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E8A2F35C-CCC5-4796-8DA9-F5D8192CB2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AA3264E-CB34-4429-9275-D4DC18E9B1E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667" cy="158750"/>
          </a:xfrm>
          <a:prstGeom prst="rect">
            <a:avLst/>
          </a:prstGeom>
          <a:solidFill>
            <a:srgbClr val="74748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kumimoji="0" lang="en-US" sz="2199" b="0" i="0" u="none" cap="none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 cap="flat" cmpd="sng" algn="ctr">
            <a:solidFill>
              <a:srgbClr val="1A9AF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80EE2A-EFA5-4EAC-AE92-2E0D2BA02C40}"/>
              </a:ext>
            </a:extLst>
          </p:cNvPr>
          <p:cNvCxnSpPr/>
          <p:nvPr userDrawn="1"/>
        </p:nvCxnSpPr>
        <p:spPr>
          <a:xfrm>
            <a:off x="9520244" y="124522"/>
            <a:ext cx="0" cy="777240"/>
          </a:xfrm>
          <a:prstGeom prst="line">
            <a:avLst/>
          </a:prstGeom>
          <a:noFill/>
          <a:ln w="19050" cap="flat" cmpd="sng" algn="ctr">
            <a:solidFill>
              <a:srgbClr val="1A9AFA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A343A82-E9F8-4308-B804-1ABAAE8F4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69600"/>
            <a:ext cx="8843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rgbClr val="2E2E3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EYP-Draft">
            <a:extLst>
              <a:ext uri="{FF2B5EF4-FFF2-40B4-BE49-F238E27FC236}">
                <a16:creationId xmlns:a16="http://schemas.microsoft.com/office/drawing/2014/main" id="{365B0263-6523-4E93-B163-6EAD1D82BBD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6032500" y="0"/>
            <a:ext cx="127000" cy="130797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50800" rIns="0" bIns="35941" rtlCol="0" anchor="ctr" anchorCtr="0"/>
          <a:lstStyle/>
          <a:p>
            <a:pPr algn="ctr"/>
            <a:r>
              <a:rPr lang="en-US" sz="1000" b="1">
                <a:solidFill>
                  <a:srgbClr val="F04C3E"/>
                </a:solidFill>
                <a:latin typeface="Arial" panose="020B0604020202020204" pitchFamily="34" charset="0"/>
              </a:rPr>
              <a:t>Working draft</a:t>
            </a:r>
          </a:p>
        </p:txBody>
      </p:sp>
    </p:spTree>
    <p:extLst>
      <p:ext uri="{BB962C8B-B14F-4D97-AF65-F5344CB8AC3E}">
        <p14:creationId xmlns:p14="http://schemas.microsoft.com/office/powerpoint/2010/main" val="482223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YP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8C62C99B-78B4-4BA5-9FF3-35A1CA77E11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95944652"/>
              </p:ext>
            </p:extLst>
          </p:nvPr>
        </p:nvGraphicFramePr>
        <p:xfrm>
          <a:off x="1587" y="1588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0" imgH="300" progId="TCLayout.ActiveDocument.1">
                  <p:embed/>
                </p:oleObj>
              </mc:Choice>
              <mc:Fallback>
                <p:oleObj name="think-cell Slide" r:id="rId4" imgW="300" imgH="30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8C62C99B-78B4-4BA5-9FF3-35A1CA77E1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YP-Draft">
            <a:extLst>
              <a:ext uri="{FF2B5EF4-FFF2-40B4-BE49-F238E27FC236}">
                <a16:creationId xmlns:a16="http://schemas.microsoft.com/office/drawing/2014/main" id="{810D99FD-E80E-41AF-8A68-A52647C76FF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6032500" y="0"/>
            <a:ext cx="127000" cy="130797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50800" rIns="0" bIns="35941" rtlCol="0" anchor="ctr" anchorCtr="0"/>
          <a:lstStyle/>
          <a:p>
            <a:pPr algn="ctr"/>
            <a:r>
              <a:rPr lang="en-US" sz="1000" b="1">
                <a:solidFill>
                  <a:srgbClr val="F04C3E"/>
                </a:solidFill>
                <a:latin typeface="Arial" panose="020B0604020202020204" pitchFamily="34" charset="0"/>
              </a:rPr>
              <a:t>Working draft</a:t>
            </a:r>
          </a:p>
        </p:txBody>
      </p:sp>
    </p:spTree>
    <p:extLst>
      <p:ext uri="{BB962C8B-B14F-4D97-AF65-F5344CB8AC3E}">
        <p14:creationId xmlns:p14="http://schemas.microsoft.com/office/powerpoint/2010/main" val="3731026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EYP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B0A5894-841F-4E2E-9A36-4F3763B2F5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936644"/>
              </p:ext>
            </p:extLst>
          </p:nvPr>
        </p:nvGraphicFramePr>
        <p:xfrm>
          <a:off x="1587" y="1588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B0A5894-841F-4E2E-9A36-4F3763B2F5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1058038" y="435988"/>
            <a:ext cx="3792785" cy="86868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rgbClr val="2E2E38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1069291" y="1780465"/>
            <a:ext cx="3792785" cy="3076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rgbClr val="2E2E38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BFBC66B5-2475-4F1B-8CD3-426699968443}"/>
              </a:ext>
            </a:extLst>
          </p:cNvPr>
          <p:cNvSpPr/>
          <p:nvPr userDrawn="1"/>
        </p:nvSpPr>
        <p:spPr>
          <a:xfrm>
            <a:off x="5314540" y="460564"/>
            <a:ext cx="155367" cy="3429000"/>
          </a:xfrm>
          <a:prstGeom prst="rect">
            <a:avLst/>
          </a:prstGeom>
          <a:solidFill>
            <a:srgbClr val="703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199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E08BCAC7-5BAB-4F88-B96A-3B750E11019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612445" y="460564"/>
            <a:ext cx="155367" cy="3429000"/>
          </a:xfrm>
          <a:prstGeom prst="rect">
            <a:avLst/>
          </a:prstGeom>
          <a:solidFill>
            <a:srgbClr val="703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199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52" name="Text Placeholder 16">
            <a:extLst>
              <a:ext uri="{FF2B5EF4-FFF2-40B4-BE49-F238E27FC236}">
                <a16:creationId xmlns:a16="http://schemas.microsoft.com/office/drawing/2014/main" id="{C0C18077-3829-4A1D-B973-869FA6D6A01A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549397" y="5862356"/>
            <a:ext cx="3087667" cy="184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99">
                <a:solidFill>
                  <a:srgbClr val="3D108A"/>
                </a:solidFill>
              </a:defRPr>
            </a:lvl1pPr>
          </a:lstStyle>
          <a:p>
            <a:pPr lvl="0"/>
            <a:r>
              <a:rPr lang="en-US"/>
              <a:t>Client name</a:t>
            </a:r>
            <a:endParaRPr lang="en-GB"/>
          </a:p>
        </p:txBody>
      </p:sp>
      <p:sp>
        <p:nvSpPr>
          <p:cNvPr id="353" name="Text Placeholder 16">
            <a:extLst>
              <a:ext uri="{FF2B5EF4-FFF2-40B4-BE49-F238E27FC236}">
                <a16:creationId xmlns:a16="http://schemas.microsoft.com/office/drawing/2014/main" id="{0E56CFA0-D3C6-452E-8DFA-FE75B6A8F668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549397" y="6104999"/>
            <a:ext cx="3087667" cy="184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99">
                <a:solidFill>
                  <a:srgbClr val="2E2E38"/>
                </a:solidFill>
              </a:defRPr>
            </a:lvl1pPr>
          </a:lstStyle>
          <a:p>
            <a:pPr lvl="0"/>
            <a:r>
              <a:rPr lang="en-US"/>
              <a:t>Additional text if needed</a:t>
            </a:r>
            <a:endParaRPr lang="en-GB"/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CF2BAD60-3442-4E35-A513-743463E51DDA}"/>
              </a:ext>
            </a:extLst>
          </p:cNvPr>
          <p:cNvCxnSpPr>
            <a:cxnSpLocks/>
          </p:cNvCxnSpPr>
          <p:nvPr userDrawn="1"/>
        </p:nvCxnSpPr>
        <p:spPr>
          <a:xfrm>
            <a:off x="1552122" y="5743608"/>
            <a:ext cx="7474055" cy="0"/>
          </a:xfrm>
          <a:prstGeom prst="line">
            <a:avLst/>
          </a:prstGeom>
          <a:ln w="9525" cap="flat" cmpd="sng" algn="ctr">
            <a:solidFill>
              <a:srgbClr val="82829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8A893E32-F4C1-4B32-AA48-800A2306B6CA}"/>
              </a:ext>
            </a:extLst>
          </p:cNvPr>
          <p:cNvSpPr txBox="1"/>
          <p:nvPr userDrawn="1"/>
        </p:nvSpPr>
        <p:spPr>
          <a:xfrm>
            <a:off x="610962" y="5630224"/>
            <a:ext cx="1044529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199">
                <a:solidFill>
                  <a:srgbClr val="82829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Prepared for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DD0AB-B389-4838-A777-D9AD125B3126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069418" y="3750852"/>
            <a:ext cx="3808017" cy="169277"/>
          </a:xfrm>
        </p:spPr>
        <p:txBody>
          <a:bodyPr anchor="b"/>
          <a:lstStyle>
            <a:lvl1pPr marL="0" indent="0" algn="l">
              <a:buFontTx/>
              <a:buNone/>
              <a:defRPr>
                <a:solidFill>
                  <a:srgbClr val="2E2E38"/>
                </a:solidFill>
              </a:defRPr>
            </a:lvl1pPr>
            <a:lvl2pPr marL="171364" indent="0" algn="l">
              <a:buFontTx/>
              <a:buNone/>
              <a:defRPr/>
            </a:lvl2pPr>
            <a:lvl3pPr marL="342729" indent="0" algn="l">
              <a:buFontTx/>
              <a:buNone/>
              <a:defRPr/>
            </a:lvl3pPr>
            <a:lvl4pPr marL="514093" indent="0" algn="l">
              <a:buFontTx/>
              <a:buNone/>
              <a:defRPr/>
            </a:lvl4pPr>
            <a:lvl5pPr marL="685457" indent="0" algn="l">
              <a:buFontTx/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56679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2448">
          <p15:clr>
            <a:srgbClr val="5ACBF0"/>
          </p15:clr>
        </p15:guide>
        <p15:guide id="3" pos="674">
          <p15:clr>
            <a:srgbClr val="5ACBF0"/>
          </p15:clr>
        </p15:guide>
        <p15:guide id="4" pos="3438">
          <p15:clr>
            <a:srgbClr val="5ACBF0"/>
          </p15:clr>
        </p15:guide>
        <p15:guide id="5" pos="3072">
          <p15:clr>
            <a:srgbClr val="5ACBF0"/>
          </p15:clr>
        </p15:guide>
        <p15:guide id="6" pos="386">
          <p15:clr>
            <a:srgbClr val="5ACBF0"/>
          </p15:clr>
        </p15:guide>
        <p15:guide id="7" orient="horz" pos="3680">
          <p15:clr>
            <a:srgbClr val="5ACBF0"/>
          </p15:clr>
        </p15:guide>
        <p15:guide id="8" orient="horz" pos="3992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rgbClr val="6F868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cs" smtClean="0"/>
              <a:pPr algn="r"/>
              <a:t>‹#›</a:t>
            </a:fld>
            <a:endParaRPr lang="cs"/>
          </a:p>
        </p:txBody>
      </p:sp>
    </p:spTree>
    <p:extLst>
      <p:ext uri="{BB962C8B-B14F-4D97-AF65-F5344CB8AC3E}">
        <p14:creationId xmlns:p14="http://schemas.microsoft.com/office/powerpoint/2010/main" val="3254345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90182" y="6603594"/>
            <a:ext cx="212798" cy="21063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AEC9DF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395927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copy text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Vienna, August 2023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George Chatbot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7" y="2241550"/>
            <a:ext cx="6948487" cy="4103688"/>
          </a:xfrm>
        </p:spPr>
        <p:txBody>
          <a:bodyPr/>
          <a:lstStyle>
            <a:lvl1pPr marL="266700" indent="-266700">
              <a:defRPr sz="2400"/>
            </a:lvl1pPr>
            <a:lvl2pPr marL="271463" indent="-271463">
              <a:defRPr sz="2400"/>
            </a:lvl2pPr>
            <a:lvl3pPr marL="538163" indent="-273050">
              <a:defRPr sz="2400"/>
            </a:lvl3pPr>
            <a:lvl4pPr marL="803275" indent="-263525">
              <a:defRPr sz="2400"/>
            </a:lvl4pPr>
            <a:lvl5pPr marL="1076325" indent="-261938">
              <a:defRPr sz="2400"/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</a:p>
        </p:txBody>
      </p:sp>
    </p:spTree>
    <p:extLst>
      <p:ext uri="{BB962C8B-B14F-4D97-AF65-F5344CB8AC3E}">
        <p14:creationId xmlns:p14="http://schemas.microsoft.com/office/powerpoint/2010/main" val="2739414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0A7638E-A83A-4BAD-8DA4-A8AEDDEE13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581975327"/>
              </p:ext>
            </p:extLst>
          </p:nvPr>
        </p:nvGraphicFramePr>
        <p:xfrm>
          <a:off x="1587" y="1588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306" imgH="306" progId="TCLayout.ActiveDocument.1">
                  <p:embed/>
                </p:oleObj>
              </mc:Choice>
              <mc:Fallback>
                <p:oleObj name="think-cell Slide" r:id="rId12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0A7638E-A83A-4BAD-8DA4-A8AEDDEE13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0EF8F37F-E738-4C14-B7B6-CAB9C13BEEEC}"/>
              </a:ext>
            </a:extLst>
          </p:cNvPr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158667" cy="158750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kumimoji="0" lang="en-US" sz="2199" b="0" i="0" u="none" cap="none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69600"/>
            <a:ext cx="10972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F0543D-5895-4F15-9AD6-423DC79B212B}"/>
              </a:ext>
            </a:extLst>
          </p:cNvPr>
          <p:cNvSpPr txBox="1"/>
          <p:nvPr userDrawn="1"/>
        </p:nvSpPr>
        <p:spPr>
          <a:xfrm>
            <a:off x="9836099" y="6565113"/>
            <a:ext cx="395736" cy="12311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sym typeface="Arial" panose="020B0604020202020204" pitchFamily="34" charset="0"/>
              </a:rPr>
              <a:t>Page </a:t>
            </a:r>
            <a:fld id="{9AE4D82F-B047-469B-AC52-A46321747EAF}" type="slidenum">
              <a:rPr lang="en-US" sz="800" smtClean="0">
                <a:solidFill>
                  <a:schemeClr val="bg1"/>
                </a:solidFill>
                <a:latin typeface="+mn-lt"/>
                <a:sym typeface="Arial" panose="020B0604020202020204" pitchFamily="34" charset="0"/>
              </a:rPr>
              <a:pPr marL="0" marR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>
              <a:solidFill>
                <a:schemeClr val="bg1"/>
              </a:solidFill>
              <a:latin typeface="+mn-lt"/>
              <a:sym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327149"/>
            <a:ext cx="10972800" cy="98116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OuterGrid" hidden="1">
            <a:extLst>
              <a:ext uri="{FF2B5EF4-FFF2-40B4-BE49-F238E27FC236}">
                <a16:creationId xmlns:a16="http://schemas.microsoft.com/office/drawing/2014/main" id="{497C0834-4F27-4726-9D1B-7289BEDDACB5}"/>
              </a:ext>
            </a:extLst>
          </p:cNvPr>
          <p:cNvSpPr/>
          <p:nvPr userDrawn="1"/>
        </p:nvSpPr>
        <p:spPr>
          <a:xfrm>
            <a:off x="609918" y="1327149"/>
            <a:ext cx="10980000" cy="4797425"/>
          </a:xfrm>
          <a:prstGeom prst="rect">
            <a:avLst/>
          </a:prstGeom>
          <a:solidFill>
            <a:schemeClr val="accent6">
              <a:alpha val="0"/>
            </a:schemeClr>
          </a:solidFill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l"/>
            <a:endParaRPr lang="en-US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136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/>
  <p:txStyles>
    <p:titleStyle>
      <a:lvl1pPr algn="l" defTabSz="913943" rtl="0" eaLnBrk="1" latinLnBrk="0" hangingPunct="1">
        <a:lnSpc>
          <a:spcPct val="90000"/>
        </a:lnSpc>
        <a:spcBef>
          <a:spcPct val="0"/>
        </a:spcBef>
        <a:buNone/>
        <a:defRPr sz="2199" b="0" kern="1200">
          <a:solidFill>
            <a:schemeClr val="bg1"/>
          </a:solidFill>
          <a:latin typeface="+mn-lt"/>
          <a:ea typeface="+mj-ea"/>
          <a:cs typeface="Arial" pitchFamily="34" charset="0"/>
          <a:sym typeface="Arial" panose="020B0604020202020204" pitchFamily="34" charset="0"/>
        </a:defRPr>
      </a:lvl1pPr>
    </p:titleStyle>
    <p:bodyStyle>
      <a:lvl1pPr marL="171364" indent="-171364" algn="l" defTabSz="913943" rtl="0" eaLnBrk="1" latinLnBrk="0" hangingPunct="1">
        <a:spcBef>
          <a:spcPct val="20000"/>
        </a:spcBef>
        <a:buClr>
          <a:schemeClr val="accent1"/>
        </a:buClr>
        <a:buSzPct val="75000"/>
        <a:buFont typeface="Wingdings 3" panose="05040102010807070707" pitchFamily="18" charset="2"/>
        <a:buChar char=""/>
        <a:defRPr sz="1100" kern="1200">
          <a:solidFill>
            <a:schemeClr val="bg1"/>
          </a:solidFill>
          <a:latin typeface="Arial" panose="020B0604020202020204" pitchFamily="34" charset="0"/>
          <a:ea typeface="+mn-ea"/>
          <a:cs typeface="+mn-cs"/>
          <a:sym typeface="Arial" panose="020B0604020202020204" pitchFamily="34" charset="0"/>
        </a:defRPr>
      </a:lvl1pPr>
      <a:lvl2pPr marL="342729" indent="-171364" algn="l" defTabSz="913943" rtl="0" eaLnBrk="1" latinLnBrk="0" hangingPunct="1">
        <a:spcBef>
          <a:spcPct val="20000"/>
        </a:spcBef>
        <a:buClr>
          <a:schemeClr val="accent1"/>
        </a:buClr>
        <a:buSzPct val="75000"/>
        <a:buFont typeface="Wingdings 3" panose="05040102010807070707" pitchFamily="18" charset="2"/>
        <a:buChar char=""/>
        <a:defRPr sz="1100" kern="1200">
          <a:solidFill>
            <a:schemeClr val="bg1"/>
          </a:solidFill>
          <a:latin typeface="Arial" panose="020B0604020202020204" pitchFamily="34" charset="0"/>
          <a:ea typeface="+mn-ea"/>
          <a:cs typeface="+mn-cs"/>
          <a:sym typeface="Arial" panose="020B0604020202020204" pitchFamily="34" charset="0"/>
        </a:defRPr>
      </a:lvl2pPr>
      <a:lvl3pPr marL="514093" indent="-171364" algn="l" defTabSz="913943" rtl="0" eaLnBrk="1" latinLnBrk="0" hangingPunct="1">
        <a:spcBef>
          <a:spcPct val="20000"/>
        </a:spcBef>
        <a:buClr>
          <a:schemeClr val="accent1"/>
        </a:buClr>
        <a:buSzPct val="75000"/>
        <a:buFont typeface="Wingdings 3" panose="05040102010807070707" pitchFamily="18" charset="2"/>
        <a:buChar char=""/>
        <a:defRPr sz="1100" kern="1200">
          <a:solidFill>
            <a:schemeClr val="bg1"/>
          </a:solidFill>
          <a:latin typeface="Arial" panose="020B0604020202020204" pitchFamily="34" charset="0"/>
          <a:ea typeface="+mn-ea"/>
          <a:cs typeface="+mn-cs"/>
          <a:sym typeface="Arial" panose="020B0604020202020204" pitchFamily="34" charset="0"/>
        </a:defRPr>
      </a:lvl3pPr>
      <a:lvl4pPr marL="685457" indent="-171364" algn="l" defTabSz="913943" rtl="0" eaLnBrk="1" latinLnBrk="0" hangingPunct="1">
        <a:spcBef>
          <a:spcPct val="20000"/>
        </a:spcBef>
        <a:buClr>
          <a:schemeClr val="accent1"/>
        </a:buClr>
        <a:buSzPct val="75000"/>
        <a:buFont typeface="Wingdings 3" panose="05040102010807070707" pitchFamily="18" charset="2"/>
        <a:buChar char=""/>
        <a:defRPr sz="1100" kern="1200">
          <a:solidFill>
            <a:schemeClr val="bg1"/>
          </a:solidFill>
          <a:latin typeface="Arial" panose="020B0604020202020204" pitchFamily="34" charset="0"/>
          <a:ea typeface="+mn-ea"/>
          <a:cs typeface="+mn-cs"/>
          <a:sym typeface="Arial" panose="020B0604020202020204" pitchFamily="34" charset="0"/>
        </a:defRPr>
      </a:lvl4pPr>
      <a:lvl5pPr marL="856821" indent="-171364" algn="l" defTabSz="913943" rtl="0" eaLnBrk="1" latinLnBrk="0" hangingPunct="1">
        <a:spcBef>
          <a:spcPct val="20000"/>
        </a:spcBef>
        <a:buClr>
          <a:schemeClr val="accent1"/>
        </a:buClr>
        <a:buSzPct val="75000"/>
        <a:buFont typeface="Wingdings 3" panose="05040102010807070707" pitchFamily="18" charset="2"/>
        <a:buChar char=""/>
        <a:defRPr sz="1100" kern="1200">
          <a:solidFill>
            <a:schemeClr val="bg1"/>
          </a:solidFill>
          <a:latin typeface="Arial" panose="020B0604020202020204" pitchFamily="34" charset="0"/>
          <a:ea typeface="+mn-ea"/>
          <a:cs typeface="+mn-cs"/>
          <a:sym typeface="Arial" panose="020B0604020202020204" pitchFamily="34" charset="0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0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0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0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0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0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0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0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0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6">
          <p15:clr>
            <a:srgbClr val="F26B43"/>
          </p15:clr>
        </p15:guide>
        <p15:guide id="2" pos="7294">
          <p15:clr>
            <a:srgbClr val="F26B43"/>
          </p15:clr>
        </p15:guide>
        <p15:guide id="3" orient="horz" pos="711">
          <p15:clr>
            <a:srgbClr val="F26B43"/>
          </p15:clr>
        </p15:guide>
        <p15:guide id="4" orient="horz" pos="383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emf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jpe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openai.com/t/does-ada-support-other-languages-than-english/185307" TargetMode="External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6" name="Picture 10" descr="Garry Kasparov launches a community-first chess platform | TechCrunch">
            <a:extLst>
              <a:ext uri="{FF2B5EF4-FFF2-40B4-BE49-F238E27FC236}">
                <a16:creationId xmlns:a16="http://schemas.microsoft.com/office/drawing/2014/main" id="{F103C37F-9575-4CD8-8B23-5A646129F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9" r="15201" b="10649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49B30B-D245-43F3-B11F-D634CCA6C19B}"/>
              </a:ext>
            </a:extLst>
          </p:cNvPr>
          <p:cNvSpPr/>
          <p:nvPr/>
        </p:nvSpPr>
        <p:spPr>
          <a:xfrm>
            <a:off x="0" y="0"/>
            <a:ext cx="7391400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1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C0BAC29-BA82-4169-B0B6-D91FC922CFB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337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06" imgH="306" progId="TCLayout.ActiveDocument.1">
                  <p:embed/>
                </p:oleObj>
              </mc:Choice>
              <mc:Fallback>
                <p:oleObj name="think-cell Slide" r:id="rId6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C0BAC29-BA82-4169-B0B6-D91FC922CF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7" y="3372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F580DF4-02A5-4DA9-8174-F619D3B0585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1785"/>
            <a:ext cx="158667" cy="158667"/>
          </a:xfrm>
          <a:prstGeom prst="rect">
            <a:avLst/>
          </a:prstGeom>
          <a:solidFill>
            <a:srgbClr val="74748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00166D8-1398-46B4-BC1F-99DFAE9D14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cs-CZ" sz="2950" err="1">
                <a:solidFill>
                  <a:schemeClr val="tx1"/>
                </a:solidFill>
                <a:latin typeface="Arial"/>
                <a:cs typeface="Arial"/>
              </a:rPr>
              <a:t>Hey</a:t>
            </a:r>
            <a:r>
              <a:rPr lang="cs-CZ" sz="2950">
                <a:solidFill>
                  <a:schemeClr val="tx1"/>
                </a:solidFill>
                <a:latin typeface="Arial"/>
                <a:cs typeface="Arial"/>
              </a:rPr>
              <a:t>, George</a:t>
            </a:r>
            <a:r>
              <a:rPr lang="en-US" sz="2950">
                <a:solidFill>
                  <a:schemeClr val="tx1"/>
                </a:solidFill>
                <a:latin typeface="Arial"/>
                <a:cs typeface="Arial"/>
              </a:rPr>
              <a:t>!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DC09F1-E030-4417-A3A2-1E041928C09F}"/>
              </a:ext>
            </a:extLst>
          </p:cNvPr>
          <p:cNvSpPr/>
          <p:nvPr/>
        </p:nvSpPr>
        <p:spPr>
          <a:xfrm>
            <a:off x="5314540" y="460564"/>
            <a:ext cx="155367" cy="3429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0F0E88-2B0E-46C1-94E8-617CE787AB04}"/>
              </a:ext>
            </a:extLst>
          </p:cNvPr>
          <p:cNvSpPr/>
          <p:nvPr/>
        </p:nvSpPr>
        <p:spPr>
          <a:xfrm>
            <a:off x="612445" y="460564"/>
            <a:ext cx="155367" cy="3429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5DA2FD-42ED-4B79-BAD9-8A942D36E3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cs-CZ">
                <a:solidFill>
                  <a:schemeClr val="tx1"/>
                </a:solidFill>
                <a:latin typeface="Arial"/>
                <a:cs typeface="Arial"/>
              </a:rPr>
              <a:t>27</a:t>
            </a:r>
            <a:r>
              <a:rPr lang="sk-SK">
                <a:solidFill>
                  <a:schemeClr val="tx1"/>
                </a:solidFill>
                <a:latin typeface="Arial"/>
                <a:cs typeface="Arial"/>
              </a:rPr>
              <a:t>.</a:t>
            </a:r>
            <a:r>
              <a:rPr lang="cs-CZ">
                <a:solidFill>
                  <a:schemeClr val="tx1"/>
                </a:solidFill>
                <a:latin typeface="Arial"/>
                <a:cs typeface="Arial"/>
              </a:rPr>
              <a:t>7</a:t>
            </a:r>
            <a:r>
              <a:rPr lang="sk-SK">
                <a:solidFill>
                  <a:schemeClr val="tx1"/>
                </a:solidFill>
                <a:latin typeface="Arial"/>
                <a:cs typeface="Arial"/>
              </a:rPr>
              <a:t>.202</a:t>
            </a:r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2EDCB8-9A38-4344-9A0C-9C5577EBA3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POC introduction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247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5F18-3E91-41A5-A2D3-75C99E48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Hey, George! </a:t>
            </a:r>
            <a:r>
              <a:rPr lang="cs-CZ" err="1"/>
              <a:t>PoC</a:t>
            </a:r>
            <a:r>
              <a:rPr lang="cs-CZ"/>
              <a:t> </a:t>
            </a:r>
            <a:r>
              <a:rPr lang="en-US"/>
              <a:t>Scope</a:t>
            </a:r>
            <a:br>
              <a:rPr lang="cs-CZ"/>
            </a:br>
            <a:br>
              <a:rPr lang="cs-CZ" sz="400"/>
            </a:br>
            <a:r>
              <a:rPr lang="en-US" sz="1600"/>
              <a:t>Scope of Increment 2</a:t>
            </a:r>
            <a:endParaRPr lang="en-US"/>
          </a:p>
        </p:txBody>
      </p:sp>
      <p:sp>
        <p:nvSpPr>
          <p:cNvPr id="29" name="Rectangle 38">
            <a:extLst>
              <a:ext uri="{FF2B5EF4-FFF2-40B4-BE49-F238E27FC236}">
                <a16:creationId xmlns:a16="http://schemas.microsoft.com/office/drawing/2014/main" id="{D6A87E0E-E30D-A3C7-B73F-4D83B0B76CC4}"/>
              </a:ext>
            </a:extLst>
          </p:cNvPr>
          <p:cNvSpPr/>
          <p:nvPr/>
        </p:nvSpPr>
        <p:spPr>
          <a:xfrm>
            <a:off x="3405394" y="1350264"/>
            <a:ext cx="5381212" cy="42630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What will come soon</a:t>
            </a:r>
            <a:br>
              <a:rPr kumimoji="0" lang="cs-CZ" b="1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050" b="1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Increment 2</a:t>
            </a:r>
            <a:endParaRPr kumimoji="0" lang="en-US" b="1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37">
            <a:extLst>
              <a:ext uri="{FF2B5EF4-FFF2-40B4-BE49-F238E27FC236}">
                <a16:creationId xmlns:a16="http://schemas.microsoft.com/office/drawing/2014/main" id="{1137A8DD-D5A2-D176-3865-17C465BD9124}"/>
              </a:ext>
            </a:extLst>
          </p:cNvPr>
          <p:cNvSpPr/>
          <p:nvPr/>
        </p:nvSpPr>
        <p:spPr>
          <a:xfrm>
            <a:off x="3459772" y="1849395"/>
            <a:ext cx="5290961" cy="440320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defRPr/>
            </a:pPr>
            <a:r>
              <a:rPr lang="en-US" sz="1400" b="1" dirty="0">
                <a:solidFill>
                  <a:srgbClr val="002060"/>
                </a:solidFill>
              </a:rPr>
              <a:t>Optimization for speed (e.g. answers</a:t>
            </a:r>
            <a:r>
              <a:rPr lang="cs-CZ" sz="1400" b="1" dirty="0">
                <a:solidFill>
                  <a:srgbClr val="002060"/>
                </a:solidFill>
              </a:rPr>
              <a:t> </a:t>
            </a:r>
            <a:r>
              <a:rPr lang="en-US" sz="1400" b="1" dirty="0">
                <a:solidFill>
                  <a:srgbClr val="002060"/>
                </a:solidFill>
              </a:rPr>
              <a:t>to be sent gradually)</a:t>
            </a:r>
          </a:p>
          <a:p>
            <a:pPr lvl="1">
              <a:lnSpc>
                <a:spcPct val="150000"/>
              </a:lnSpc>
              <a:defRPr/>
            </a:pPr>
            <a:endParaRPr lang="cs-CZ" sz="1400" b="1">
              <a:solidFill>
                <a:srgbClr val="002060"/>
              </a:solidFill>
              <a:latin typeface="Arial" panose="020B0604020202020204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sz="1400" b="1" dirty="0">
                <a:solidFill>
                  <a:srgbClr val="002060"/>
                </a:solidFill>
                <a:latin typeface="Arial" panose="020B0604020202020204"/>
              </a:rPr>
              <a:t>Client can ask questions in English </a:t>
            </a:r>
            <a:endParaRPr lang="cs-CZ" sz="1400" b="1">
              <a:solidFill>
                <a:srgbClr val="002060"/>
              </a:solidFill>
              <a:latin typeface="Arial" panose="020B0604020202020204"/>
            </a:endParaRPr>
          </a:p>
          <a:p>
            <a:pPr lvl="1">
              <a:lnSpc>
                <a:spcPct val="150000"/>
              </a:lnSpc>
              <a:defRPr/>
            </a:pPr>
            <a:endParaRPr lang="en-US" sz="1400" b="1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sz="1400" b="1" dirty="0">
                <a:solidFill>
                  <a:srgbClr val="002060"/>
                </a:solidFill>
              </a:rPr>
              <a:t>Chat to be started from push notification</a:t>
            </a:r>
            <a:r>
              <a:rPr lang="cs-CZ" sz="1400" b="1" dirty="0">
                <a:solidFill>
                  <a:srgbClr val="002060"/>
                </a:solidFill>
              </a:rPr>
              <a:t> (POC </a:t>
            </a:r>
            <a:r>
              <a:rPr lang="cs-CZ" sz="1400" b="1" dirty="0" err="1">
                <a:solidFill>
                  <a:srgbClr val="002060"/>
                </a:solidFill>
              </a:rPr>
              <a:t>only</a:t>
            </a:r>
            <a:r>
              <a:rPr lang="cs-CZ" sz="1400" b="1" dirty="0">
                <a:solidFill>
                  <a:srgbClr val="002060"/>
                </a:solidFill>
              </a:rPr>
              <a:t>)</a:t>
            </a:r>
            <a:endParaRPr lang="cs-CZ" sz="1400" b="1" dirty="0">
              <a:solidFill>
                <a:srgbClr val="002060"/>
              </a:solidFill>
              <a:latin typeface="Arial" panose="020B0604020202020204"/>
            </a:endParaRPr>
          </a:p>
          <a:p>
            <a:pPr lvl="1">
              <a:lnSpc>
                <a:spcPct val="150000"/>
              </a:lnSpc>
              <a:defRPr/>
            </a:pPr>
            <a:endParaRPr lang="cs-CZ" sz="1400" b="1">
              <a:solidFill>
                <a:srgbClr val="002060"/>
              </a:solidFill>
              <a:latin typeface="Arial" panose="020B0604020202020204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sz="1400" b="1" dirty="0">
                <a:solidFill>
                  <a:srgbClr val="002060"/>
                </a:solidFill>
              </a:rPr>
              <a:t>Chat to be started proactively</a:t>
            </a:r>
            <a:endParaRPr lang="cs-CZ" sz="1400" b="1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  <a:defRPr/>
            </a:pPr>
            <a:endParaRPr lang="en-US" sz="1400" b="1" dirty="0">
              <a:solidFill>
                <a:srgbClr val="002060"/>
              </a:solidFill>
              <a:cs typeface="Arial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sz="1400" b="1" dirty="0">
                <a:solidFill>
                  <a:srgbClr val="002060"/>
                </a:solidFill>
                <a:latin typeface="Arial" panose="020B0604020202020204"/>
                <a:cs typeface="Arial"/>
              </a:rPr>
              <a:t>Review of the POC results</a:t>
            </a:r>
          </a:p>
          <a:p>
            <a:pPr lvl="1">
              <a:lnSpc>
                <a:spcPct val="150000"/>
              </a:lnSpc>
              <a:defRPr/>
            </a:pPr>
            <a:endParaRPr lang="cs-CZ" sz="1400" b="1">
              <a:solidFill>
                <a:srgbClr val="002060"/>
              </a:solidFill>
              <a:latin typeface="Arial" panose="020B0604020202020204"/>
            </a:endParaRPr>
          </a:p>
          <a:p>
            <a:pPr lvl="1">
              <a:lnSpc>
                <a:spcPct val="150000"/>
              </a:lnSpc>
              <a:defRPr/>
            </a:pPr>
            <a:endParaRPr lang="cs-CZ" sz="1400" b="1">
              <a:solidFill>
                <a:srgbClr val="002060"/>
              </a:solidFill>
              <a:latin typeface="Arial" panose="020B0604020202020204"/>
            </a:endParaRPr>
          </a:p>
          <a:p>
            <a:pPr lvl="1">
              <a:lnSpc>
                <a:spcPct val="150000"/>
              </a:lnSpc>
              <a:defRPr/>
            </a:pPr>
            <a:r>
              <a:rPr lang="cs-CZ" sz="1400" dirty="0">
                <a:solidFill>
                  <a:srgbClr val="002060"/>
                </a:solidFill>
                <a:latin typeface="Arial" panose="020B0604020202020204"/>
              </a:rPr>
              <a:t>George </a:t>
            </a:r>
            <a:r>
              <a:rPr lang="en-US" sz="1400" dirty="0">
                <a:solidFill>
                  <a:srgbClr val="002060"/>
                </a:solidFill>
                <a:latin typeface="Arial" panose="020B0604020202020204"/>
              </a:rPr>
              <a:t>document search </a:t>
            </a:r>
            <a:r>
              <a:rPr lang="cs-CZ" sz="1400" dirty="0">
                <a:solidFill>
                  <a:srgbClr val="002060"/>
                </a:solidFill>
                <a:latin typeface="Arial" panose="020B0604020202020204"/>
              </a:rPr>
              <a:t>as part </a:t>
            </a:r>
            <a:r>
              <a:rPr lang="en-US" sz="1400" dirty="0">
                <a:solidFill>
                  <a:srgbClr val="002060"/>
                </a:solidFill>
                <a:latin typeface="Arial" panose="020B0604020202020204"/>
              </a:rPr>
              <a:t>of Hey, </a:t>
            </a:r>
            <a:r>
              <a:rPr lang="cs-CZ" sz="1400" dirty="0">
                <a:solidFill>
                  <a:srgbClr val="002060"/>
                </a:solidFill>
                <a:latin typeface="Arial" panose="020B0604020202020204"/>
              </a:rPr>
              <a:t>George</a:t>
            </a:r>
            <a:r>
              <a:rPr lang="en-US" sz="1400" dirty="0">
                <a:solidFill>
                  <a:srgbClr val="002060"/>
                </a:solidFill>
                <a:latin typeface="Arial" panose="020B0604020202020204"/>
              </a:rPr>
              <a:t>!</a:t>
            </a:r>
            <a:endParaRPr lang="en-US" sz="1400" dirty="0">
              <a:solidFill>
                <a:srgbClr val="002060"/>
              </a:solidFill>
              <a:latin typeface="Arial" panose="020B0604020202020204"/>
              <a:cs typeface="Arial"/>
            </a:endParaRPr>
          </a:p>
          <a:p>
            <a:pPr lvl="1">
              <a:lnSpc>
                <a:spcPct val="150000"/>
              </a:lnSpc>
              <a:defRPr/>
            </a:pPr>
            <a:endParaRPr lang="en-US" sz="1400" b="1">
              <a:solidFill>
                <a:srgbClr val="002060"/>
              </a:solidFill>
              <a:latin typeface="Arial" panose="020B0604020202020204"/>
            </a:endParaRPr>
          </a:p>
          <a:p>
            <a:pPr lvl="1">
              <a:lnSpc>
                <a:spcPct val="150000"/>
              </a:lnSpc>
              <a:defRPr/>
            </a:pPr>
            <a:endParaRPr lang="en-US" sz="1400" b="1">
              <a:solidFill>
                <a:srgbClr val="002060"/>
              </a:solidFill>
              <a:latin typeface="Arial" panose="020B0604020202020204"/>
            </a:endParaRPr>
          </a:p>
          <a:p>
            <a:pPr lvl="1">
              <a:lnSpc>
                <a:spcPct val="150000"/>
              </a:lnSpc>
              <a:defRPr/>
            </a:pPr>
            <a:endParaRPr lang="en-US" sz="1400" b="1">
              <a:solidFill>
                <a:srgbClr val="002060"/>
              </a:solidFill>
              <a:latin typeface="Arial" panose="020B0604020202020204"/>
            </a:endParaRPr>
          </a:p>
          <a:p>
            <a:pPr lvl="1">
              <a:lnSpc>
                <a:spcPct val="150000"/>
              </a:lnSpc>
              <a:defRPr/>
            </a:pPr>
            <a:endParaRPr lang="en-US" sz="1400" b="1">
              <a:solidFill>
                <a:srgbClr val="002060"/>
              </a:solidFill>
              <a:latin typeface="Arial" panose="020B0604020202020204"/>
            </a:endParaRPr>
          </a:p>
          <a:p>
            <a:pPr lvl="1">
              <a:lnSpc>
                <a:spcPct val="150000"/>
              </a:lnSpc>
              <a:defRPr/>
            </a:pPr>
            <a:endParaRPr lang="en-US" sz="1400" b="1">
              <a:solidFill>
                <a:srgbClr val="2E2E38"/>
              </a:solidFill>
              <a:latin typeface="Arial" panose="020B0604020202020204"/>
            </a:endParaRPr>
          </a:p>
        </p:txBody>
      </p:sp>
      <p:pic>
        <p:nvPicPr>
          <p:cNvPr id="4" name="Grafický objekt 3" descr="Otazník se souvislou výplní">
            <a:extLst>
              <a:ext uri="{FF2B5EF4-FFF2-40B4-BE49-F238E27FC236}">
                <a16:creationId xmlns:a16="http://schemas.microsoft.com/office/drawing/2014/main" id="{83BA94E8-827E-2F47-07A1-82FB1E43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6898" y="5840996"/>
            <a:ext cx="316992" cy="29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38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559AFB67-0DA0-E944-85F3-CCFA96E20C99}"/>
              </a:ext>
            </a:extLst>
          </p:cNvPr>
          <p:cNvSpPr txBox="1">
            <a:spLocks/>
          </p:cNvSpPr>
          <p:nvPr/>
        </p:nvSpPr>
        <p:spPr>
          <a:xfrm>
            <a:off x="385011" y="312539"/>
            <a:ext cx="11417969" cy="9267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Autofit/>
          </a:bodyPr>
          <a:lstStyle>
            <a:lvl1pPr marL="0" marR="0" indent="0" algn="l" defTabSz="54768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ln>
                  <a:noFill/>
                </a:ln>
                <a:solidFill>
                  <a:srgbClr val="042955"/>
                </a:solidFill>
                <a:uFillTx/>
                <a:latin typeface="Arial" charset="0"/>
                <a:ea typeface="Arial" charset="0"/>
                <a:cs typeface="Arial" charset="0"/>
                <a:sym typeface="Helvetica Light"/>
              </a:defRPr>
            </a:lvl1pPr>
            <a:lvl2pPr marL="0" marR="0" indent="228600" algn="ctr" defTabSz="54768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4768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4768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4768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4768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4768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4768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4768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GB" sz="2700"/>
              <a:t>2024 Chatbot </a:t>
            </a:r>
            <a:r>
              <a:rPr lang="en-US" sz="2700"/>
              <a:t>activities</a:t>
            </a:r>
            <a:r>
              <a:rPr lang="cs-CZ" sz="2700"/>
              <a:t> </a:t>
            </a:r>
            <a:r>
              <a:rPr lang="en-US" sz="2700"/>
              <a:t>overview (proposal)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F7BF3CDF-F637-F3BD-6B2F-A829123EE6FD}"/>
              </a:ext>
            </a:extLst>
          </p:cNvPr>
          <p:cNvSpPr txBox="1">
            <a:spLocks noChangeAspect="1"/>
          </p:cNvSpPr>
          <p:nvPr/>
        </p:nvSpPr>
        <p:spPr>
          <a:xfrm>
            <a:off x="457317" y="1297051"/>
            <a:ext cx="4954622" cy="27583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algn="l"/>
            <a:r>
              <a:rPr lang="en-US" sz="1400">
                <a:solidFill>
                  <a:schemeClr val="bg1"/>
                </a:solidFill>
              </a:rPr>
              <a:t>Service</a:t>
            </a:r>
            <a:r>
              <a:rPr lang="cs-CZ" sz="1400">
                <a:solidFill>
                  <a:schemeClr val="bg1"/>
                </a:solidFill>
              </a:rPr>
              <a:t> </a:t>
            </a:r>
            <a:r>
              <a:rPr lang="en-US" sz="1400">
                <a:solidFill>
                  <a:schemeClr val="bg1"/>
                </a:solidFill>
              </a:rPr>
              <a:t>&amp; Support</a:t>
            </a:r>
            <a:endParaRPr lang="cs-CZ" sz="1400">
              <a:solidFill>
                <a:schemeClr val="bg1"/>
              </a:solidFill>
            </a:endParaRPr>
          </a:p>
          <a:p>
            <a:pPr marL="214313" lvl="7" indent="-214313">
              <a:buFont typeface="Wingdings" panose="05000000000000000000" pitchFamily="2" charset="2"/>
              <a:buChar char="§"/>
              <a:tabLst>
                <a:tab pos="541735" algn="l"/>
              </a:tabLst>
            </a:pPr>
            <a:endParaRPr lang="en-US" sz="400">
              <a:solidFill>
                <a:schemeClr val="bg1"/>
              </a:solidFill>
            </a:endParaRPr>
          </a:p>
          <a:p>
            <a:pPr marL="214313" lvl="7" indent="-214313">
              <a:spcBef>
                <a:spcPts val="200"/>
              </a:spcBef>
              <a:buFont typeface="Wingdings" panose="05000000000000000000" pitchFamily="2" charset="2"/>
              <a:buChar char="§"/>
              <a:tabLst>
                <a:tab pos="541735" algn="l"/>
              </a:tabLst>
            </a:pPr>
            <a:r>
              <a:rPr lang="en-US" sz="1100">
                <a:solidFill>
                  <a:schemeClr val="bg1"/>
                </a:solidFill>
              </a:rPr>
              <a:t>Guidance for the George features</a:t>
            </a:r>
          </a:p>
          <a:p>
            <a:pPr marL="214313" lvl="7" indent="-214313">
              <a:spcBef>
                <a:spcPts val="200"/>
              </a:spcBef>
              <a:buFont typeface="Wingdings" panose="05000000000000000000" pitchFamily="2" charset="2"/>
              <a:buChar char="§"/>
              <a:tabLst>
                <a:tab pos="541735" algn="l"/>
              </a:tabLst>
            </a:pPr>
            <a:r>
              <a:rPr lang="en-US" sz="1100">
                <a:solidFill>
                  <a:schemeClr val="bg1"/>
                </a:solidFill>
              </a:rPr>
              <a:t>Support for cards in George</a:t>
            </a:r>
          </a:p>
          <a:p>
            <a:pPr marL="214313" lvl="7" indent="-214313">
              <a:spcBef>
                <a:spcPts val="200"/>
              </a:spcBef>
              <a:buFont typeface="Wingdings" panose="05000000000000000000" pitchFamily="2" charset="2"/>
              <a:buChar char="§"/>
              <a:tabLst>
                <a:tab pos="541735" algn="l"/>
              </a:tabLst>
            </a:pPr>
            <a:r>
              <a:rPr lang="en-US" sz="1100">
                <a:solidFill>
                  <a:schemeClr val="bg1"/>
                </a:solidFill>
              </a:rPr>
              <a:t>Support for payments and transactions</a:t>
            </a:r>
          </a:p>
          <a:p>
            <a:pPr marL="214313" lvl="7" indent="-214313">
              <a:spcBef>
                <a:spcPts val="200"/>
              </a:spcBef>
              <a:buFont typeface="Wingdings" panose="05000000000000000000" pitchFamily="2" charset="2"/>
              <a:buChar char="§"/>
              <a:tabLst>
                <a:tab pos="541735" algn="l"/>
              </a:tabLst>
            </a:pPr>
            <a:r>
              <a:rPr lang="en-US" sz="1100">
                <a:solidFill>
                  <a:schemeClr val="bg1"/>
                </a:solidFill>
              </a:rPr>
              <a:t>Product recommendation for improved client experience</a:t>
            </a:r>
          </a:p>
          <a:p>
            <a:pPr marL="214313" lvl="7" indent="-214313">
              <a:buFont typeface="Wingdings" panose="05000000000000000000" pitchFamily="2" charset="2"/>
              <a:buChar char="§"/>
              <a:tabLst>
                <a:tab pos="541735" algn="l"/>
              </a:tabLst>
            </a:pPr>
            <a:endParaRPr lang="en-US" sz="1100">
              <a:solidFill>
                <a:schemeClr val="bg1"/>
              </a:solidFill>
            </a:endParaRPr>
          </a:p>
          <a:p>
            <a:pPr marL="0" lvl="7">
              <a:tabLst>
                <a:tab pos="541735" algn="l"/>
              </a:tabLst>
            </a:pPr>
            <a:endParaRPr lang="en-US" sz="1100">
              <a:solidFill>
                <a:schemeClr val="bg1"/>
              </a:solidFill>
            </a:endParaRPr>
          </a:p>
          <a:p>
            <a:pPr marL="0" lvl="7">
              <a:tabLst>
                <a:tab pos="541735" algn="l"/>
              </a:tabLst>
            </a:pPr>
            <a:r>
              <a:rPr lang="en-US" sz="1400">
                <a:solidFill>
                  <a:schemeClr val="bg1"/>
                </a:solidFill>
              </a:rPr>
              <a:t>Advise &amp; General</a:t>
            </a:r>
          </a:p>
          <a:p>
            <a:pPr marL="214313" lvl="7" indent="-214313">
              <a:buFont typeface="Wingdings" panose="05000000000000000000" pitchFamily="2" charset="2"/>
              <a:buChar char="§"/>
              <a:tabLst>
                <a:tab pos="541735" algn="l"/>
              </a:tabLst>
            </a:pPr>
            <a:endParaRPr lang="en-US" sz="400">
              <a:solidFill>
                <a:schemeClr val="bg1"/>
              </a:solidFill>
            </a:endParaRPr>
          </a:p>
          <a:p>
            <a:pPr marL="214313" lvl="7" indent="-214313">
              <a:spcBef>
                <a:spcPts val="200"/>
              </a:spcBef>
              <a:buFont typeface="Wingdings" panose="05000000000000000000" pitchFamily="2" charset="2"/>
              <a:buChar char="§"/>
              <a:tabLst>
                <a:tab pos="541735" algn="l"/>
              </a:tabLst>
            </a:pPr>
            <a:r>
              <a:rPr lang="en-US" sz="1100">
                <a:solidFill>
                  <a:schemeClr val="bg1"/>
                </a:solidFill>
              </a:rPr>
              <a:t>Increase awareness about financial health</a:t>
            </a:r>
          </a:p>
          <a:p>
            <a:pPr marL="214313" lvl="7" indent="-214313">
              <a:spcBef>
                <a:spcPts val="200"/>
              </a:spcBef>
              <a:buFont typeface="Wingdings" panose="05000000000000000000" pitchFamily="2" charset="2"/>
              <a:buChar char="§"/>
              <a:tabLst>
                <a:tab pos="541735" algn="l"/>
              </a:tabLst>
            </a:pPr>
            <a:r>
              <a:rPr lang="en-US" sz="1100">
                <a:solidFill>
                  <a:schemeClr val="bg1"/>
                </a:solidFill>
              </a:rPr>
              <a:t>Upsell scenarios for client available store offers</a:t>
            </a:r>
          </a:p>
          <a:p>
            <a:pPr marL="214313" lvl="7" indent="-214313">
              <a:spcBef>
                <a:spcPts val="200"/>
              </a:spcBef>
              <a:buFont typeface="Wingdings" panose="05000000000000000000" pitchFamily="2" charset="2"/>
              <a:buChar char="§"/>
              <a:tabLst>
                <a:tab pos="541735" algn="l"/>
              </a:tabLst>
            </a:pPr>
            <a:r>
              <a:rPr lang="en-US" sz="1100">
                <a:solidFill>
                  <a:schemeClr val="bg1"/>
                </a:solidFill>
              </a:rPr>
              <a:t>Support when travelling abroad</a:t>
            </a:r>
          </a:p>
          <a:p>
            <a:pPr marL="214313" lvl="7" indent="-214313">
              <a:spcBef>
                <a:spcPts val="200"/>
              </a:spcBef>
              <a:buFont typeface="Wingdings" panose="05000000000000000000" pitchFamily="2" charset="2"/>
              <a:buChar char="§"/>
              <a:tabLst>
                <a:tab pos="541735" algn="l"/>
              </a:tabLst>
            </a:pPr>
            <a:r>
              <a:rPr lang="en-US" sz="1100">
                <a:solidFill>
                  <a:schemeClr val="bg1"/>
                </a:solidFill>
              </a:rPr>
              <a:t>Enhance budgeting skills</a:t>
            </a:r>
          </a:p>
          <a:p>
            <a:pPr marL="214313" lvl="7" indent="-214313">
              <a:spcBef>
                <a:spcPts val="200"/>
              </a:spcBef>
              <a:buFont typeface="Wingdings" panose="05000000000000000000" pitchFamily="2" charset="2"/>
              <a:buChar char="§"/>
              <a:tabLst>
                <a:tab pos="541735" algn="l"/>
              </a:tabLst>
            </a:pPr>
            <a:r>
              <a:rPr lang="en-US" sz="1100">
                <a:solidFill>
                  <a:schemeClr val="bg1"/>
                </a:solidFill>
              </a:rPr>
              <a:t>Help to build a reserve</a:t>
            </a:r>
          </a:p>
          <a:p>
            <a:pPr marL="214313" lvl="7" indent="-214313">
              <a:spcBef>
                <a:spcPts val="200"/>
              </a:spcBef>
              <a:buFont typeface="Wingdings" panose="05000000000000000000" pitchFamily="2" charset="2"/>
              <a:buChar char="§"/>
              <a:tabLst>
                <a:tab pos="541735" algn="l"/>
              </a:tabLst>
            </a:pPr>
            <a:r>
              <a:rPr lang="en-US" sz="1100">
                <a:solidFill>
                  <a:schemeClr val="bg1"/>
                </a:solidFill>
              </a:rPr>
              <a:t>Create financial healthy habits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7AD821F2-5DC0-B737-C99A-24F881D83E87}"/>
              </a:ext>
            </a:extLst>
          </p:cNvPr>
          <p:cNvSpPr txBox="1">
            <a:spLocks noChangeAspect="1"/>
          </p:cNvSpPr>
          <p:nvPr/>
        </p:nvSpPr>
        <p:spPr>
          <a:xfrm>
            <a:off x="457317" y="4847319"/>
            <a:ext cx="4954622" cy="11375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sz="1200">
                <a:solidFill>
                  <a:schemeClr val="bg1"/>
                </a:solidFill>
              </a:rPr>
              <a:t>Rollout of the central </a:t>
            </a:r>
            <a:r>
              <a:rPr lang="cs-CZ" sz="1200">
                <a:solidFill>
                  <a:schemeClr val="bg1"/>
                </a:solidFill>
              </a:rPr>
              <a:t>chatbot </a:t>
            </a:r>
            <a:r>
              <a:rPr lang="en-US" sz="1200">
                <a:solidFill>
                  <a:schemeClr val="bg1"/>
                </a:solidFill>
              </a:rPr>
              <a:t>for all countries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sz="1200">
              <a:solidFill>
                <a:schemeClr val="bg1"/>
              </a:solidFill>
            </a:endParaRP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sz="1200">
                <a:solidFill>
                  <a:schemeClr val="bg1"/>
                </a:solidFill>
              </a:rPr>
              <a:t>Production</a:t>
            </a:r>
            <a:r>
              <a:rPr lang="cs-CZ" sz="1200">
                <a:solidFill>
                  <a:schemeClr val="bg1"/>
                </a:solidFill>
              </a:rPr>
              <a:t> </a:t>
            </a:r>
            <a:r>
              <a:rPr lang="en-US" sz="1200">
                <a:solidFill>
                  <a:schemeClr val="bg1"/>
                </a:solidFill>
              </a:rPr>
              <a:t>conversations review and maintenance</a:t>
            </a:r>
            <a:r>
              <a:rPr lang="cs-CZ" sz="1200">
                <a:solidFill>
                  <a:schemeClr val="bg1"/>
                </a:solidFill>
              </a:rPr>
              <a:t> (</a:t>
            </a:r>
            <a:r>
              <a:rPr lang="en-US" sz="1200">
                <a:solidFill>
                  <a:schemeClr val="bg1"/>
                </a:solidFill>
              </a:rPr>
              <a:t>low satisfaction, selected conversations, human handover)</a:t>
            </a:r>
            <a:endParaRPr lang="cs-CZ" sz="1200">
              <a:solidFill>
                <a:schemeClr val="bg1"/>
              </a:solidFill>
            </a:endParaRPr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sz="1200">
              <a:solidFill>
                <a:schemeClr val="bg1"/>
              </a:solidFill>
            </a:endParaRP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sz="1200">
                <a:solidFill>
                  <a:schemeClr val="bg1"/>
                </a:solidFill>
              </a:rPr>
              <a:t>Reporting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509E15A5-81B2-6E57-6696-6B935DA1BEF3}"/>
              </a:ext>
            </a:extLst>
          </p:cNvPr>
          <p:cNvGrpSpPr/>
          <p:nvPr/>
        </p:nvGrpSpPr>
        <p:grpSpPr>
          <a:xfrm>
            <a:off x="6070182" y="1627219"/>
            <a:ext cx="1631098" cy="765819"/>
            <a:chOff x="2957304" y="1932922"/>
            <a:chExt cx="657617" cy="299396"/>
          </a:xfrm>
        </p:grpSpPr>
        <p:pic>
          <p:nvPicPr>
            <p:cNvPr id="10" name="Picture 4" descr="Free Person SVG, PNG Icon, Symbol. Download Image.">
              <a:extLst>
                <a:ext uri="{FF2B5EF4-FFF2-40B4-BE49-F238E27FC236}">
                  <a16:creationId xmlns:a16="http://schemas.microsoft.com/office/drawing/2014/main" id="{AFB479D0-458F-1AA6-C3AF-68BAAC696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2552" y="1932922"/>
              <a:ext cx="215030" cy="215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ovéPole 10">
              <a:extLst>
                <a:ext uri="{FF2B5EF4-FFF2-40B4-BE49-F238E27FC236}">
                  <a16:creationId xmlns:a16="http://schemas.microsoft.com/office/drawing/2014/main" id="{5AC3B655-8143-1FB6-EEEF-B064E3C10478}"/>
                </a:ext>
              </a:extLst>
            </p:cNvPr>
            <p:cNvSpPr txBox="1"/>
            <p:nvPr/>
          </p:nvSpPr>
          <p:spPr>
            <a:xfrm>
              <a:off x="2957304" y="2134814"/>
              <a:ext cx="657617" cy="97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Developer</a:t>
              </a:r>
              <a:endParaRPr lang="cs-CZ" sz="1100">
                <a:solidFill>
                  <a:schemeClr val="bg1"/>
                </a:solidFill>
              </a:endParaRPr>
            </a:p>
          </p:txBody>
        </p:sp>
      </p:grpSp>
      <p:sp>
        <p:nvSpPr>
          <p:cNvPr id="13" name="Obdélník: se zakulacenými rohy 12">
            <a:extLst>
              <a:ext uri="{FF2B5EF4-FFF2-40B4-BE49-F238E27FC236}">
                <a16:creationId xmlns:a16="http://schemas.microsoft.com/office/drawing/2014/main" id="{E2D24237-DF75-15C6-5314-1ACAD093F81A}"/>
              </a:ext>
            </a:extLst>
          </p:cNvPr>
          <p:cNvSpPr/>
          <p:nvPr/>
        </p:nvSpPr>
        <p:spPr>
          <a:xfrm>
            <a:off x="6511459" y="2821401"/>
            <a:ext cx="770021" cy="245138"/>
          </a:xfrm>
          <a:prstGeom prst="roundRect">
            <a:avLst/>
          </a:prstGeom>
          <a:solidFill>
            <a:srgbClr val="03A5FF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6000" tIns="36000" rIns="36000" bIns="0" numCol="1" spcCol="38100" rtlCol="0" anchor="ctr">
            <a:noAutofit/>
          </a:bodyPr>
          <a:lstStyle/>
          <a:p>
            <a:pPr marL="0" marR="0" indent="0" algn="ctr" defTabSz="547687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40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 panose="020B0604020202020204" pitchFamily="34" charset="0"/>
                <a:ea typeface="Basis Grotesque Pro"/>
                <a:cs typeface="Arial" panose="020B0604020202020204" pitchFamily="34" charset="0"/>
                <a:sym typeface="Basis Grotesque Pro"/>
              </a:rPr>
              <a:t>1 FTE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A109ADD3-8C04-3FF8-6CBE-A62149016147}"/>
              </a:ext>
            </a:extLst>
          </p:cNvPr>
          <p:cNvGrpSpPr/>
          <p:nvPr/>
        </p:nvGrpSpPr>
        <p:grpSpPr>
          <a:xfrm>
            <a:off x="7780398" y="1598847"/>
            <a:ext cx="1764442" cy="972579"/>
            <a:chOff x="2957304" y="1932922"/>
            <a:chExt cx="657617" cy="362486"/>
          </a:xfrm>
        </p:grpSpPr>
        <p:pic>
          <p:nvPicPr>
            <p:cNvPr id="16" name="Picture 4" descr="Free Person SVG, PNG Icon, Symbol. Download Image.">
              <a:extLst>
                <a:ext uri="{FF2B5EF4-FFF2-40B4-BE49-F238E27FC236}">
                  <a16:creationId xmlns:a16="http://schemas.microsoft.com/office/drawing/2014/main" id="{A5D99A05-4E68-B2F4-4245-27424FCC0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2552" y="1932922"/>
              <a:ext cx="215030" cy="215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ovéPole 16">
              <a:extLst>
                <a:ext uri="{FF2B5EF4-FFF2-40B4-BE49-F238E27FC236}">
                  <a16:creationId xmlns:a16="http://schemas.microsoft.com/office/drawing/2014/main" id="{DF5EFA8A-BD91-33BF-5A15-4BFE02844BF6}"/>
                </a:ext>
              </a:extLst>
            </p:cNvPr>
            <p:cNvSpPr txBox="1"/>
            <p:nvPr/>
          </p:nvSpPr>
          <p:spPr>
            <a:xfrm>
              <a:off x="2957304" y="2134814"/>
              <a:ext cx="657617" cy="160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Conversation / LLM</a:t>
              </a:r>
              <a:br>
                <a:rPr lang="en-US" sz="1100">
                  <a:solidFill>
                    <a:schemeClr val="bg1"/>
                  </a:solidFill>
                </a:rPr>
              </a:br>
              <a:r>
                <a:rPr lang="en-US" sz="1100">
                  <a:solidFill>
                    <a:schemeClr val="bg1"/>
                  </a:solidFill>
                </a:rPr>
                <a:t>Specialist 1</a:t>
              </a:r>
              <a:endParaRPr lang="cs-CZ" sz="1100">
                <a:solidFill>
                  <a:schemeClr val="bg1"/>
                </a:solidFill>
              </a:endParaRPr>
            </a:p>
          </p:txBody>
        </p:sp>
      </p:grpSp>
      <p:sp>
        <p:nvSpPr>
          <p:cNvPr id="18" name="Obdélník: se zakulacenými rohy 17">
            <a:extLst>
              <a:ext uri="{FF2B5EF4-FFF2-40B4-BE49-F238E27FC236}">
                <a16:creationId xmlns:a16="http://schemas.microsoft.com/office/drawing/2014/main" id="{23A44FA5-0804-EAA0-6A85-FCAE61B89499}"/>
              </a:ext>
            </a:extLst>
          </p:cNvPr>
          <p:cNvSpPr/>
          <p:nvPr/>
        </p:nvSpPr>
        <p:spPr>
          <a:xfrm>
            <a:off x="8275901" y="2810967"/>
            <a:ext cx="770021" cy="245138"/>
          </a:xfrm>
          <a:prstGeom prst="roundRect">
            <a:avLst/>
          </a:prstGeom>
          <a:solidFill>
            <a:srgbClr val="03A5FF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0" numCol="1" spcCol="38100" rtlCol="0" anchor="ctr">
            <a:noAutofit/>
          </a:bodyPr>
          <a:lstStyle/>
          <a:p>
            <a:pPr marL="0" marR="0" indent="0" algn="ctr" defTabSz="547687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40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 panose="020B0604020202020204" pitchFamily="34" charset="0"/>
                <a:ea typeface="Basis Grotesque Pro"/>
                <a:cs typeface="Arial" panose="020B0604020202020204" pitchFamily="34" charset="0"/>
                <a:sym typeface="Basis Grotesque Pro"/>
              </a:rPr>
              <a:t>1 FTE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C227F739-8245-C78D-C9AB-34F95F1DB66A}"/>
              </a:ext>
            </a:extLst>
          </p:cNvPr>
          <p:cNvGrpSpPr/>
          <p:nvPr/>
        </p:nvGrpSpPr>
        <p:grpSpPr>
          <a:xfrm>
            <a:off x="9727052" y="1596739"/>
            <a:ext cx="1764442" cy="972579"/>
            <a:chOff x="2957304" y="1932922"/>
            <a:chExt cx="657617" cy="362486"/>
          </a:xfrm>
        </p:grpSpPr>
        <p:pic>
          <p:nvPicPr>
            <p:cNvPr id="20" name="Picture 4" descr="Free Person SVG, PNG Icon, Symbol. Download Image.">
              <a:extLst>
                <a:ext uri="{FF2B5EF4-FFF2-40B4-BE49-F238E27FC236}">
                  <a16:creationId xmlns:a16="http://schemas.microsoft.com/office/drawing/2014/main" id="{F18D118D-5E15-AAE3-3956-0F48BCF054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2552" y="1932922"/>
              <a:ext cx="215030" cy="215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ovéPole 20">
              <a:extLst>
                <a:ext uri="{FF2B5EF4-FFF2-40B4-BE49-F238E27FC236}">
                  <a16:creationId xmlns:a16="http://schemas.microsoft.com/office/drawing/2014/main" id="{49565C95-BF6C-0D4B-B684-7441CE23EA34}"/>
                </a:ext>
              </a:extLst>
            </p:cNvPr>
            <p:cNvSpPr txBox="1"/>
            <p:nvPr/>
          </p:nvSpPr>
          <p:spPr>
            <a:xfrm>
              <a:off x="2957304" y="2134814"/>
              <a:ext cx="657617" cy="160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Conversation / LLM</a:t>
              </a:r>
              <a:br>
                <a:rPr lang="en-US" sz="1100">
                  <a:solidFill>
                    <a:schemeClr val="bg1"/>
                  </a:solidFill>
                </a:rPr>
              </a:br>
              <a:r>
                <a:rPr lang="en-US" sz="1100">
                  <a:solidFill>
                    <a:schemeClr val="bg1"/>
                  </a:solidFill>
                </a:rPr>
                <a:t>Specialist 2</a:t>
              </a:r>
              <a:endParaRPr lang="cs-CZ" sz="1100">
                <a:solidFill>
                  <a:schemeClr val="bg1"/>
                </a:solidFill>
              </a:endParaRPr>
            </a:p>
          </p:txBody>
        </p:sp>
      </p:grpSp>
      <p:sp>
        <p:nvSpPr>
          <p:cNvPr id="22" name="Obdélník: se zakulacenými rohy 21">
            <a:extLst>
              <a:ext uri="{FF2B5EF4-FFF2-40B4-BE49-F238E27FC236}">
                <a16:creationId xmlns:a16="http://schemas.microsoft.com/office/drawing/2014/main" id="{2AB0FE5F-F845-CED8-65B5-5FF29CFDC0A4}"/>
              </a:ext>
            </a:extLst>
          </p:cNvPr>
          <p:cNvSpPr/>
          <p:nvPr/>
        </p:nvSpPr>
        <p:spPr>
          <a:xfrm>
            <a:off x="10224262" y="2807349"/>
            <a:ext cx="770021" cy="245138"/>
          </a:xfrm>
          <a:prstGeom prst="roundRect">
            <a:avLst/>
          </a:prstGeom>
          <a:solidFill>
            <a:srgbClr val="03A5FF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0" numCol="1" spcCol="38100" rtlCol="0" anchor="ctr">
            <a:noAutofit/>
          </a:bodyPr>
          <a:lstStyle/>
          <a:p>
            <a:pPr marL="0" marR="0" indent="0" algn="ctr" defTabSz="547687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40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 panose="020B0604020202020204" pitchFamily="34" charset="0"/>
                <a:ea typeface="Basis Grotesque Pro"/>
                <a:cs typeface="Arial" panose="020B0604020202020204" pitchFamily="34" charset="0"/>
                <a:sym typeface="Basis Grotesque Pro"/>
              </a:rPr>
              <a:t>1 FTE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1BB0D92F-7C15-9289-9451-F87E634ACDC4}"/>
              </a:ext>
            </a:extLst>
          </p:cNvPr>
          <p:cNvSpPr txBox="1">
            <a:spLocks noChangeAspect="1"/>
          </p:cNvSpPr>
          <p:nvPr/>
        </p:nvSpPr>
        <p:spPr>
          <a:xfrm>
            <a:off x="6245861" y="3602142"/>
            <a:ext cx="5397499" cy="186662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algn="l"/>
            <a:r>
              <a:rPr lang="en-US" sz="1600" b="1">
                <a:solidFill>
                  <a:schemeClr val="bg1"/>
                </a:solidFill>
              </a:rPr>
              <a:t>Main responsibilities</a:t>
            </a:r>
            <a:endParaRPr lang="en-US" sz="2000" b="1">
              <a:solidFill>
                <a:schemeClr val="bg1"/>
              </a:solidFill>
            </a:endParaRPr>
          </a:p>
          <a:p>
            <a:pPr algn="l"/>
            <a:endParaRPr lang="cs-CZ" sz="1050">
              <a:solidFill>
                <a:schemeClr val="bg1"/>
              </a:solidFill>
            </a:endParaRPr>
          </a:p>
          <a:p>
            <a:pPr marL="285750" indent="-285750" algn="l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sz="1200">
                <a:solidFill>
                  <a:schemeClr val="bg1"/>
                </a:solidFill>
              </a:rPr>
              <a:t>Developing of the Central chatbot</a:t>
            </a:r>
            <a:endParaRPr lang="cs-CZ" sz="1200">
              <a:solidFill>
                <a:schemeClr val="bg1"/>
              </a:solidFill>
            </a:endParaRPr>
          </a:p>
          <a:p>
            <a:pPr marL="285750" indent="-285750" algn="l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sz="1200">
                <a:solidFill>
                  <a:schemeClr val="bg1"/>
                </a:solidFill>
              </a:rPr>
              <a:t>Rollout of the Central chatbot to local countries</a:t>
            </a:r>
            <a:endParaRPr lang="cs-CZ" sz="1200">
              <a:solidFill>
                <a:schemeClr val="bg1"/>
              </a:solidFill>
            </a:endParaRPr>
          </a:p>
          <a:p>
            <a:pPr marL="285750" indent="-285750" algn="l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sz="1200">
                <a:solidFill>
                  <a:schemeClr val="bg1"/>
                </a:solidFill>
              </a:rPr>
              <a:t>Maintenance of the Central chatbot</a:t>
            </a:r>
            <a:endParaRPr lang="cs-CZ" sz="1200">
              <a:solidFill>
                <a:schemeClr val="bg1"/>
              </a:solidFill>
            </a:endParaRPr>
          </a:p>
          <a:p>
            <a:pPr marL="285750" indent="-285750" algn="l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sz="1200">
                <a:solidFill>
                  <a:schemeClr val="bg1"/>
                </a:solidFill>
              </a:rPr>
              <a:t>Support of the countries with the integration to the Central chatbot</a:t>
            </a:r>
          </a:p>
          <a:p>
            <a:pPr marL="285750" indent="-285750" algn="l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sz="1200">
                <a:solidFill>
                  <a:schemeClr val="bg1"/>
                </a:solidFill>
              </a:rPr>
              <a:t>Providing governance and support to building of the chatbot capabilities</a:t>
            </a:r>
            <a:endParaRPr lang="cs-CZ" sz="1200">
              <a:solidFill>
                <a:schemeClr val="bg1"/>
              </a:solidFill>
            </a:endParaRPr>
          </a:p>
        </p:txBody>
      </p:sp>
      <p:sp>
        <p:nvSpPr>
          <p:cNvPr id="24" name="Rectangle 38">
            <a:extLst>
              <a:ext uri="{FF2B5EF4-FFF2-40B4-BE49-F238E27FC236}">
                <a16:creationId xmlns:a16="http://schemas.microsoft.com/office/drawing/2014/main" id="{E56E8F7A-975D-0C6B-6FA9-E919399027B9}"/>
              </a:ext>
            </a:extLst>
          </p:cNvPr>
          <p:cNvSpPr/>
          <p:nvPr/>
        </p:nvSpPr>
        <p:spPr>
          <a:xfrm>
            <a:off x="458939" y="895521"/>
            <a:ext cx="4953000" cy="335696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b="1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New </a:t>
            </a:r>
            <a:r>
              <a:rPr kumimoji="0" lang="en-US" b="1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Features</a:t>
            </a:r>
            <a:r>
              <a:rPr kumimoji="0" lang="cs-CZ" b="1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(to </a:t>
            </a:r>
            <a:r>
              <a:rPr kumimoji="0" lang="en-US" b="1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be prioritized</a:t>
            </a:r>
            <a:r>
              <a:rPr kumimoji="0" lang="cs-CZ" b="1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endParaRPr kumimoji="0" lang="en-US" b="1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Rectangle 38">
            <a:extLst>
              <a:ext uri="{FF2B5EF4-FFF2-40B4-BE49-F238E27FC236}">
                <a16:creationId xmlns:a16="http://schemas.microsoft.com/office/drawing/2014/main" id="{A23F9650-964A-4A43-5617-B84FDF978139}"/>
              </a:ext>
            </a:extLst>
          </p:cNvPr>
          <p:cNvSpPr/>
          <p:nvPr/>
        </p:nvSpPr>
        <p:spPr>
          <a:xfrm>
            <a:off x="458939" y="4445765"/>
            <a:ext cx="4953000" cy="335696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Governance &amp; Maintenance</a:t>
            </a:r>
          </a:p>
        </p:txBody>
      </p:sp>
      <p:sp>
        <p:nvSpPr>
          <p:cNvPr id="26" name="Rectangle 38">
            <a:extLst>
              <a:ext uri="{FF2B5EF4-FFF2-40B4-BE49-F238E27FC236}">
                <a16:creationId xmlns:a16="http://schemas.microsoft.com/office/drawing/2014/main" id="{D9921619-5A9F-379A-C368-29223B927CA6}"/>
              </a:ext>
            </a:extLst>
          </p:cNvPr>
          <p:cNvSpPr/>
          <p:nvPr/>
        </p:nvSpPr>
        <p:spPr>
          <a:xfrm>
            <a:off x="6096000" y="873151"/>
            <a:ext cx="5547360" cy="33569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Team extension</a:t>
            </a:r>
          </a:p>
        </p:txBody>
      </p:sp>
      <p:sp>
        <p:nvSpPr>
          <p:cNvPr id="27" name="TextovéPole 26">
            <a:extLst>
              <a:ext uri="{FF2B5EF4-FFF2-40B4-BE49-F238E27FC236}">
                <a16:creationId xmlns:a16="http://schemas.microsoft.com/office/drawing/2014/main" id="{C07A6662-921B-5090-53C9-4BE0D86ED7EA}"/>
              </a:ext>
            </a:extLst>
          </p:cNvPr>
          <p:cNvSpPr txBox="1">
            <a:spLocks noChangeAspect="1"/>
          </p:cNvSpPr>
          <p:nvPr/>
        </p:nvSpPr>
        <p:spPr>
          <a:xfrm>
            <a:off x="6245861" y="5524536"/>
            <a:ext cx="5187098" cy="6361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algn="l"/>
            <a:r>
              <a:rPr lang="en-US" sz="1600" b="1">
                <a:solidFill>
                  <a:schemeClr val="accent1">
                    <a:lumMod val="50000"/>
                  </a:schemeClr>
                </a:solidFill>
              </a:rPr>
              <a:t>This year is covered</a:t>
            </a:r>
            <a:r>
              <a:rPr lang="cs-CZ" sz="1600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b="1">
                <a:solidFill>
                  <a:schemeClr val="accent1">
                    <a:lumMod val="50000"/>
                  </a:schemeClr>
                </a:solidFill>
              </a:rPr>
              <a:t>from costs perspective. </a:t>
            </a:r>
            <a:br>
              <a:rPr lang="en-US" sz="1600" b="1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1600" b="1">
                <a:solidFill>
                  <a:schemeClr val="accent1">
                    <a:lumMod val="50000"/>
                  </a:schemeClr>
                </a:solidFill>
              </a:rPr>
              <a:t>Budget for next year to be planned.</a:t>
            </a:r>
            <a:endParaRPr lang="en-US" sz="1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93727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5F18-3E91-41A5-A2D3-75C99E48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Hey George! is new AI driven conversational platform</a:t>
            </a:r>
            <a:br>
              <a:rPr lang="cs-CZ" sz="400" dirty="0">
                <a:cs typeface="Arial"/>
              </a:rPr>
            </a:br>
            <a:r>
              <a:rPr lang="cs-CZ" sz="1600" dirty="0">
                <a:cs typeface="Arial"/>
              </a:rPr>
              <a:t>Real </a:t>
            </a:r>
            <a:r>
              <a:rPr lang="cs-CZ" sz="1600" dirty="0" err="1">
                <a:cs typeface="Arial"/>
              </a:rPr>
              <a:t>usecase</a:t>
            </a:r>
            <a:r>
              <a:rPr lang="cs-CZ" sz="1600" dirty="0">
                <a:cs typeface="Arial"/>
              </a:rPr>
              <a:t> </a:t>
            </a:r>
            <a:r>
              <a:rPr lang="cs-CZ" sz="1600" dirty="0" err="1">
                <a:cs typeface="Arial"/>
              </a:rPr>
              <a:t>example</a:t>
            </a:r>
            <a:endParaRPr lang="en-US" dirty="0">
              <a:cs typeface="Arial"/>
            </a:endParaRPr>
          </a:p>
        </p:txBody>
      </p:sp>
      <p:sp>
        <p:nvSpPr>
          <p:cNvPr id="8" name="Šipka: doprava 7">
            <a:extLst>
              <a:ext uri="{FF2B5EF4-FFF2-40B4-BE49-F238E27FC236}">
                <a16:creationId xmlns:a16="http://schemas.microsoft.com/office/drawing/2014/main" id="{E1BB7581-EEB4-3BF3-D3B6-A063FD3A4030}"/>
              </a:ext>
            </a:extLst>
          </p:cNvPr>
          <p:cNvSpPr/>
          <p:nvPr/>
        </p:nvSpPr>
        <p:spPr>
          <a:xfrm>
            <a:off x="3777161" y="3429000"/>
            <a:ext cx="542983" cy="20627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l"/>
            <a:endParaRPr lang="cs-CZ" sz="1200" err="1">
              <a:solidFill>
                <a:schemeClr val="bg1"/>
              </a:solidFill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DD222F05-CA17-E1E3-0D34-63868BABEB62}"/>
              </a:ext>
            </a:extLst>
          </p:cNvPr>
          <p:cNvSpPr txBox="1"/>
          <p:nvPr/>
        </p:nvSpPr>
        <p:spPr>
          <a:xfrm>
            <a:off x="798803" y="6142355"/>
            <a:ext cx="24650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Chat is on Overview screen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B66F1149-A881-97D2-A701-4A852FFDD6F8}"/>
              </a:ext>
            </a:extLst>
          </p:cNvPr>
          <p:cNvSpPr txBox="1"/>
          <p:nvPr/>
        </p:nvSpPr>
        <p:spPr>
          <a:xfrm>
            <a:off x="4449495" y="6142355"/>
            <a:ext cx="329300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Opening in the midsized window.</a:t>
            </a:r>
            <a:br>
              <a:rPr lang="cs-CZ" sz="1100" dirty="0">
                <a:solidFill>
                  <a:schemeClr val="bg1"/>
                </a:solidFill>
              </a:rPr>
            </a:br>
            <a:r>
              <a:rPr lang="en-US" sz="1100" dirty="0">
                <a:solidFill>
                  <a:schemeClr val="bg1"/>
                </a:solidFill>
              </a:rPr>
              <a:t>Client can decide if wants to continue</a:t>
            </a:r>
          </a:p>
        </p:txBody>
      </p:sp>
      <p:pic>
        <p:nvPicPr>
          <p:cNvPr id="7" name="Obrázek 6" descr="Obsah obrázku text, snímek obrazovky, Písmo, software&#10;&#10;Popis byl vytvořen automaticky">
            <a:extLst>
              <a:ext uri="{FF2B5EF4-FFF2-40B4-BE49-F238E27FC236}">
                <a16:creationId xmlns:a16="http://schemas.microsoft.com/office/drawing/2014/main" id="{FDE6702E-CD54-D978-D732-7610BAA42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571" y="1159375"/>
            <a:ext cx="2741829" cy="4876800"/>
          </a:xfrm>
          <a:prstGeom prst="rect">
            <a:avLst/>
          </a:prstGeom>
        </p:spPr>
      </p:pic>
      <p:sp>
        <p:nvSpPr>
          <p:cNvPr id="9" name="Šipka: doprava 8">
            <a:extLst>
              <a:ext uri="{FF2B5EF4-FFF2-40B4-BE49-F238E27FC236}">
                <a16:creationId xmlns:a16="http://schemas.microsoft.com/office/drawing/2014/main" id="{B79AE080-F3B5-C7F4-D23F-469D3F76E91A}"/>
              </a:ext>
            </a:extLst>
          </p:cNvPr>
          <p:cNvSpPr/>
          <p:nvPr/>
        </p:nvSpPr>
        <p:spPr>
          <a:xfrm>
            <a:off x="7892647" y="3368076"/>
            <a:ext cx="542983" cy="20627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l"/>
            <a:endParaRPr lang="cs-CZ" sz="1200" err="1">
              <a:solidFill>
                <a:schemeClr val="bg1"/>
              </a:solidFill>
            </a:endParaRPr>
          </a:p>
        </p:txBody>
      </p:sp>
      <p:pic>
        <p:nvPicPr>
          <p:cNvPr id="13" name="Obrázek 12" descr="Obsah obrázku text, elektronika, snímek obrazovky, software&#10;&#10;Popis byl vytvořen automaticky">
            <a:extLst>
              <a:ext uri="{FF2B5EF4-FFF2-40B4-BE49-F238E27FC236}">
                <a16:creationId xmlns:a16="http://schemas.microsoft.com/office/drawing/2014/main" id="{50E59C24-AE52-EE89-5F13-EB20BBD1BB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085" y="1159375"/>
            <a:ext cx="2741830" cy="4876803"/>
          </a:xfrm>
          <a:prstGeom prst="rect">
            <a:avLst/>
          </a:prstGeom>
        </p:spPr>
      </p:pic>
      <p:pic>
        <p:nvPicPr>
          <p:cNvPr id="19" name="Obrázek 18" descr="Obsah obrázku text, snímek obrazovky, Písmo, software&#10;&#10;Popis byl vytvořen automaticky">
            <a:extLst>
              <a:ext uri="{FF2B5EF4-FFF2-40B4-BE49-F238E27FC236}">
                <a16:creationId xmlns:a16="http://schemas.microsoft.com/office/drawing/2014/main" id="{F39A3AE2-4A87-FA33-108F-B04B4784E9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86715"/>
            <a:ext cx="2741829" cy="4876800"/>
          </a:xfrm>
          <a:prstGeom prst="rect">
            <a:avLst/>
          </a:prstGeom>
        </p:spPr>
      </p:pic>
      <p:sp>
        <p:nvSpPr>
          <p:cNvPr id="20" name="TextovéPole 19">
            <a:extLst>
              <a:ext uri="{FF2B5EF4-FFF2-40B4-BE49-F238E27FC236}">
                <a16:creationId xmlns:a16="http://schemas.microsoft.com/office/drawing/2014/main" id="{E2CE9FD3-2AC9-F673-3D44-86FACC15E2B0}"/>
              </a:ext>
            </a:extLst>
          </p:cNvPr>
          <p:cNvSpPr txBox="1"/>
          <p:nvPr/>
        </p:nvSpPr>
        <p:spPr>
          <a:xfrm>
            <a:off x="8564980" y="6123897"/>
            <a:ext cx="329300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s-CZ" sz="1100" dirty="0" err="1">
                <a:solidFill>
                  <a:schemeClr val="bg1"/>
                </a:solidFill>
              </a:rPr>
              <a:t>Client</a:t>
            </a:r>
            <a:r>
              <a:rPr lang="cs-CZ" sz="1100" dirty="0">
                <a:solidFill>
                  <a:schemeClr val="bg1"/>
                </a:solidFill>
              </a:rPr>
              <a:t> </a:t>
            </a:r>
            <a:r>
              <a:rPr lang="cs-CZ" sz="1100" dirty="0" err="1">
                <a:solidFill>
                  <a:schemeClr val="bg1"/>
                </a:solidFill>
              </a:rPr>
              <a:t>can</a:t>
            </a:r>
            <a:r>
              <a:rPr lang="cs-CZ" sz="1100" dirty="0">
                <a:solidFill>
                  <a:schemeClr val="bg1"/>
                </a:solidFill>
              </a:rPr>
              <a:t> use </a:t>
            </a:r>
            <a:r>
              <a:rPr lang="cs-CZ" sz="1100" dirty="0" err="1">
                <a:solidFill>
                  <a:schemeClr val="bg1"/>
                </a:solidFill>
              </a:rPr>
              <a:t>conversational</a:t>
            </a:r>
            <a:r>
              <a:rPr lang="cs-CZ" sz="1100" dirty="0">
                <a:solidFill>
                  <a:schemeClr val="bg1"/>
                </a:solidFill>
              </a:rPr>
              <a:t> interface </a:t>
            </a:r>
            <a:r>
              <a:rPr lang="cs-CZ" sz="1100" dirty="0" err="1">
                <a:solidFill>
                  <a:schemeClr val="bg1"/>
                </a:solidFill>
              </a:rPr>
              <a:t>for</a:t>
            </a:r>
            <a:r>
              <a:rPr lang="cs-CZ" sz="1100" dirty="0">
                <a:solidFill>
                  <a:schemeClr val="bg1"/>
                </a:solidFill>
              </a:rPr>
              <a:t> </a:t>
            </a:r>
            <a:r>
              <a:rPr lang="cs-CZ" sz="1100" dirty="0" err="1">
                <a:solidFill>
                  <a:schemeClr val="bg1"/>
                </a:solidFill>
              </a:rPr>
              <a:t>Feature</a:t>
            </a:r>
            <a:r>
              <a:rPr lang="cs-CZ" sz="1100" dirty="0">
                <a:solidFill>
                  <a:schemeClr val="bg1"/>
                </a:solidFill>
              </a:rPr>
              <a:t> </a:t>
            </a:r>
            <a:r>
              <a:rPr lang="cs-CZ" sz="1100" dirty="0" err="1">
                <a:solidFill>
                  <a:schemeClr val="bg1"/>
                </a:solidFill>
              </a:rPr>
              <a:t>search</a:t>
            </a:r>
            <a:r>
              <a:rPr lang="cs-CZ" sz="1100" dirty="0">
                <a:solidFill>
                  <a:schemeClr val="bg1"/>
                </a:solidFill>
              </a:rPr>
              <a:t> 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111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9E53BAD5-9430-0115-F113-98A3729A412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9E53BAD5-9430-0115-F113-98A3729A41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feld 15">
            <a:extLst>
              <a:ext uri="{FF2B5EF4-FFF2-40B4-BE49-F238E27FC236}">
                <a16:creationId xmlns:a16="http://schemas.microsoft.com/office/drawing/2014/main" id="{4603AFDB-D6BE-D85B-FAE8-8CA2FE20426D}"/>
              </a:ext>
            </a:extLst>
          </p:cNvPr>
          <p:cNvSpPr txBox="1"/>
          <p:nvPr/>
        </p:nvSpPr>
        <p:spPr>
          <a:xfrm>
            <a:off x="8717842" y="3831906"/>
            <a:ext cx="2880000" cy="2791308"/>
          </a:xfrm>
          <a:prstGeom prst="roundRect">
            <a:avLst>
              <a:gd name="adj" fmla="val 1472"/>
            </a:avLst>
          </a:prstGeom>
          <a:solidFill>
            <a:srgbClr val="BBFEFE"/>
          </a:solidFill>
        </p:spPr>
        <p:txBody>
          <a:bodyPr wrap="square" lIns="36000" rIns="36000" anchor="ctr" anchorCtr="0">
            <a:noAutofit/>
          </a:bodyPr>
          <a:lstStyle/>
          <a:p>
            <a:pPr indent="7938" algn="ctr">
              <a:spcAft>
                <a:spcPts val="600"/>
              </a:spcAft>
            </a:pPr>
            <a:endParaRPr lang="en-US" sz="1400" b="1">
              <a:solidFill>
                <a:schemeClr val="bg1"/>
              </a:solidFill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63" name="Textfeld 15">
            <a:extLst>
              <a:ext uri="{FF2B5EF4-FFF2-40B4-BE49-F238E27FC236}">
                <a16:creationId xmlns:a16="http://schemas.microsoft.com/office/drawing/2014/main" id="{57FCBDDA-2606-9275-FC9C-8E7D7524BA7E}"/>
              </a:ext>
            </a:extLst>
          </p:cNvPr>
          <p:cNvSpPr txBox="1"/>
          <p:nvPr/>
        </p:nvSpPr>
        <p:spPr>
          <a:xfrm>
            <a:off x="5331690" y="3831906"/>
            <a:ext cx="2880000" cy="2791308"/>
          </a:xfrm>
          <a:prstGeom prst="roundRect">
            <a:avLst>
              <a:gd name="adj" fmla="val 1472"/>
            </a:avLst>
          </a:prstGeom>
          <a:solidFill>
            <a:srgbClr val="C8DEEE"/>
          </a:solidFill>
        </p:spPr>
        <p:txBody>
          <a:bodyPr wrap="square" lIns="36000" rIns="36000" anchor="ctr" anchorCtr="0">
            <a:noAutofit/>
          </a:bodyPr>
          <a:lstStyle/>
          <a:p>
            <a:pPr indent="7938" algn="ctr">
              <a:spcAft>
                <a:spcPts val="600"/>
              </a:spcAft>
            </a:pPr>
            <a:endParaRPr lang="en-US" sz="1400" b="1">
              <a:solidFill>
                <a:schemeClr val="bg1"/>
              </a:solidFill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52" name="Textfeld 15">
            <a:extLst>
              <a:ext uri="{FF2B5EF4-FFF2-40B4-BE49-F238E27FC236}">
                <a16:creationId xmlns:a16="http://schemas.microsoft.com/office/drawing/2014/main" id="{B20C8160-CA97-B8BB-CBD5-3BDAD675A4C4}"/>
              </a:ext>
            </a:extLst>
          </p:cNvPr>
          <p:cNvSpPr txBox="1"/>
          <p:nvPr/>
        </p:nvSpPr>
        <p:spPr>
          <a:xfrm>
            <a:off x="1945538" y="3831907"/>
            <a:ext cx="2880000" cy="2791308"/>
          </a:xfrm>
          <a:prstGeom prst="roundRect">
            <a:avLst>
              <a:gd name="adj" fmla="val 1472"/>
            </a:avLst>
          </a:prstGeom>
          <a:solidFill>
            <a:srgbClr val="D4E2FB"/>
          </a:solidFill>
        </p:spPr>
        <p:txBody>
          <a:bodyPr wrap="square" lIns="36000" rIns="36000" anchor="ctr" anchorCtr="0">
            <a:noAutofit/>
          </a:bodyPr>
          <a:lstStyle/>
          <a:p>
            <a:pPr indent="7938" algn="ctr">
              <a:spcAft>
                <a:spcPts val="600"/>
              </a:spcAft>
            </a:pPr>
            <a:endParaRPr lang="en-US" sz="1400" b="1" dirty="0">
              <a:solidFill>
                <a:schemeClr val="bg1"/>
              </a:solidFill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B6C3940-50FD-CA70-76A0-D34D6E0E5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8800"/>
            <a:ext cx="10974283" cy="590880"/>
          </a:xfrm>
        </p:spPr>
        <p:txBody>
          <a:bodyPr vert="horz"/>
          <a:lstStyle/>
          <a:p>
            <a:pPr>
              <a:lnSpc>
                <a:spcPct val="100000"/>
              </a:lnSpc>
            </a:pPr>
            <a:r>
              <a:rPr lang="en-US" dirty="0"/>
              <a:t>Hey George! is new AI driven conversational platform providing unified experience between an ecosystem of Chatbots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7B2B1C-72D0-EE92-A11D-ABB62EBC565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en-US"/>
              <a:t>Vienna, August 2023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A8DE0-7E8E-3841-199D-2C2DBE161B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en-GB"/>
              <a:t>George Chatbot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4FCE04-1224-8A71-FAF5-212DBFC094A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BBE0597C-028E-473F-BF50-BBB8B8A24EC3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2CDADE4-F514-608A-A9DC-A4E96C71CE8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45538" y="4124136"/>
            <a:ext cx="2724935" cy="12598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tIns="0" rIns="72000" bIns="0" anchor="t"/>
          <a:lstStyle/>
          <a:p>
            <a:pPr marL="122764" marR="0" lvl="0" indent="-122764" algn="l" defTabSz="1038977" rtl="0" eaLnBrk="1" fontAlgn="auto" latinLnBrk="0" hangingPunct="1">
              <a:spcAft>
                <a:spcPts val="60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Masterbot</a:t>
            </a:r>
            <a:r>
              <a:rPr lang="en-US" sz="1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as orchestration layer to correctly route client conversation</a:t>
            </a:r>
          </a:p>
          <a:p>
            <a:pPr marL="122764" marR="0" lvl="0" indent="-122764" algn="l" defTabSz="1038977" rtl="0" eaLnBrk="1" fontAlgn="auto" latinLnBrk="0" hangingPunct="1">
              <a:spcAft>
                <a:spcPts val="60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sz="1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Chatbot </a:t>
            </a:r>
            <a:r>
              <a:rPr lang="cs-CZ" sz="11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knows</a:t>
            </a:r>
            <a:r>
              <a:rPr lang="cs-CZ" sz="1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lang="cs-CZ" sz="11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the</a:t>
            </a:r>
            <a:r>
              <a:rPr lang="cs-CZ" sz="1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lang="cs-CZ" sz="1100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client</a:t>
            </a:r>
            <a:r>
              <a:rPr lang="cs-CZ" sz="11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identity </a:t>
            </a:r>
          </a:p>
          <a:p>
            <a:pPr marL="122764" marR="0" lvl="0" indent="-122764" algn="l" defTabSz="1038977" rtl="0" eaLnBrk="1" fontAlgn="auto" latinLnBrk="0" hangingPunct="1">
              <a:spcAft>
                <a:spcPts val="60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sz="1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G</a:t>
            </a:r>
            <a:r>
              <a:rPr lang="en-US" sz="11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eneral</a:t>
            </a:r>
            <a:r>
              <a:rPr lang="en-US" sz="1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lang="en-US" sz="11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chit-chatting</a:t>
            </a:r>
            <a:r>
              <a:rPr lang="en-US" sz="1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functionality</a:t>
            </a:r>
            <a:endParaRPr lang="cs-CZ" sz="11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  <a:p>
            <a:pPr marL="122764" marR="0" lvl="0" indent="-122764" algn="l" defTabSz="1038977" rtl="0" eaLnBrk="1" fontAlgn="auto" latinLnBrk="0" hangingPunct="1">
              <a:spcAft>
                <a:spcPts val="60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sz="1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George </a:t>
            </a:r>
            <a:r>
              <a:rPr lang="cs-CZ" sz="11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F</a:t>
            </a:r>
            <a:r>
              <a:rPr lang="en-US" sz="1100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eature</a:t>
            </a:r>
            <a:r>
              <a:rPr lang="en-US" sz="11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search</a:t>
            </a:r>
            <a:endParaRPr lang="cs-CZ" sz="11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  <a:p>
            <a:pPr marL="122764" marR="0" lvl="0" indent="-122764" algn="l" defTabSz="1038977" rtl="0" eaLnBrk="1" fontAlgn="auto" latinLnBrk="0" hangingPunct="1">
              <a:spcAft>
                <a:spcPts val="60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sz="1100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Human</a:t>
            </a:r>
            <a:r>
              <a:rPr lang="cs-CZ" sz="11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lang="cs-CZ" sz="1100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handover</a:t>
            </a:r>
            <a:r>
              <a:rPr lang="cs-CZ" sz="11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lang="cs-CZ" sz="1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support</a:t>
            </a:r>
            <a:endParaRPr lang="en-US" sz="11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A8BB0DC-FCF4-B810-82FB-2A38C73C18C4}"/>
              </a:ext>
            </a:extLst>
          </p:cNvPr>
          <p:cNvSpPr>
            <a:spLocks noChangeArrowheads="1"/>
          </p:cNvSpPr>
          <p:nvPr/>
        </p:nvSpPr>
        <p:spPr bwMode="gray">
          <a:xfrm>
            <a:off x="5331689" y="4124136"/>
            <a:ext cx="2879999" cy="11705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tIns="0" rIns="72000" bIns="0" anchor="t"/>
          <a:lstStyle/>
          <a:p>
            <a:pPr marL="122764" indent="-122764" defTabSz="1038977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Handles local </a:t>
            </a:r>
            <a:r>
              <a:rPr lang="cs-CZ" sz="11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scenarios</a:t>
            </a:r>
            <a:r>
              <a:rPr lang="en-US" sz="1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and support cases</a:t>
            </a:r>
          </a:p>
          <a:p>
            <a:pPr marL="122764" indent="-122764" defTabSz="1038977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Handover from other bots (reactive/ question based)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EFE6BE9-4B62-C3F0-4DC0-D9D40D04FCD2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27565" y="4124136"/>
            <a:ext cx="2870278" cy="11705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tIns="0" rIns="72000" bIns="0" anchor="t"/>
          <a:lstStyle/>
          <a:p>
            <a:pPr marL="122764" indent="-122764" defTabSz="103897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Triggered by use cases where solution requires human intervention or user is not satisfied with chatbot solution </a:t>
            </a:r>
          </a:p>
        </p:txBody>
      </p:sp>
      <p:sp>
        <p:nvSpPr>
          <p:cNvPr id="6" name="Textfeld 15">
            <a:extLst>
              <a:ext uri="{FF2B5EF4-FFF2-40B4-BE49-F238E27FC236}">
                <a16:creationId xmlns:a16="http://schemas.microsoft.com/office/drawing/2014/main" id="{75A00F68-9486-5B47-69B1-63AB3310212A}"/>
              </a:ext>
            </a:extLst>
          </p:cNvPr>
          <p:cNvSpPr txBox="1"/>
          <p:nvPr/>
        </p:nvSpPr>
        <p:spPr>
          <a:xfrm>
            <a:off x="1945538" y="3646711"/>
            <a:ext cx="2880000" cy="394783"/>
          </a:xfrm>
          <a:prstGeom prst="roundRect">
            <a:avLst>
              <a:gd name="adj" fmla="val 6295"/>
            </a:avLst>
          </a:prstGeom>
          <a:solidFill>
            <a:schemeClr val="accent1">
              <a:lumMod val="75000"/>
            </a:schemeClr>
          </a:solidFill>
        </p:spPr>
        <p:txBody>
          <a:bodyPr wrap="square" lIns="36000" rIns="36000" anchor="ctr" anchorCtr="0">
            <a:noAutofit/>
          </a:bodyPr>
          <a:lstStyle/>
          <a:p>
            <a:pPr indent="7938" algn="ctr">
              <a:spcAft>
                <a:spcPts val="600"/>
              </a:spcAft>
            </a:pPr>
            <a:r>
              <a:rPr lang="en-US" sz="1400" b="1" dirty="0">
                <a:ea typeface="Inter" panose="02000503000000020004" pitchFamily="2" charset="0"/>
                <a:cs typeface="Inter" panose="02000503000000020004" pitchFamily="2" charset="0"/>
              </a:rPr>
              <a:t>Central bots &amp; “</a:t>
            </a:r>
            <a:r>
              <a:rPr lang="en-US" sz="1400" b="1" dirty="0" err="1">
                <a:ea typeface="Inter" panose="02000503000000020004" pitchFamily="2" charset="0"/>
                <a:cs typeface="Inter" panose="02000503000000020004" pitchFamily="2" charset="0"/>
              </a:rPr>
              <a:t>Masterbot</a:t>
            </a:r>
            <a:r>
              <a:rPr lang="en-US" sz="1400" b="1" dirty="0">
                <a:ea typeface="Inter" panose="02000503000000020004" pitchFamily="2" charset="0"/>
                <a:cs typeface="Inter" panose="02000503000000020004" pitchFamily="2" charset="0"/>
              </a:rPr>
              <a:t>”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B50D47-4403-FBE1-D793-DE7F55BABE0C}"/>
              </a:ext>
            </a:extLst>
          </p:cNvPr>
          <p:cNvSpPr/>
          <p:nvPr/>
        </p:nvSpPr>
        <p:spPr>
          <a:xfrm>
            <a:off x="1765539" y="3484431"/>
            <a:ext cx="360000" cy="360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US" sz="1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Textfeld 15">
            <a:extLst>
              <a:ext uri="{FF2B5EF4-FFF2-40B4-BE49-F238E27FC236}">
                <a16:creationId xmlns:a16="http://schemas.microsoft.com/office/drawing/2014/main" id="{3592812E-BD15-451C-2959-DE6236A96E1F}"/>
              </a:ext>
            </a:extLst>
          </p:cNvPr>
          <p:cNvSpPr txBox="1"/>
          <p:nvPr/>
        </p:nvSpPr>
        <p:spPr>
          <a:xfrm>
            <a:off x="5331690" y="3646711"/>
            <a:ext cx="2880000" cy="394783"/>
          </a:xfrm>
          <a:prstGeom prst="roundRect">
            <a:avLst>
              <a:gd name="adj" fmla="val 6295"/>
            </a:avLst>
          </a:prstGeom>
          <a:solidFill>
            <a:srgbClr val="245375"/>
          </a:solidFill>
        </p:spPr>
        <p:txBody>
          <a:bodyPr wrap="square" lIns="36000" rIns="36000" anchor="ctr" anchorCtr="0">
            <a:noAutofit/>
          </a:bodyPr>
          <a:lstStyle/>
          <a:p>
            <a:pPr indent="7938" algn="ctr">
              <a:spcAft>
                <a:spcPts val="600"/>
              </a:spcAft>
            </a:pPr>
            <a:r>
              <a:rPr lang="en-US" sz="1400" b="1" dirty="0">
                <a:ea typeface="Inter" panose="02000503000000020004" pitchFamily="2" charset="0"/>
                <a:cs typeface="Inter" panose="02000503000000020004" pitchFamily="2" charset="0"/>
              </a:rPr>
              <a:t>Local chatbots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0D7084-FF42-7856-B1CA-C9A8B9C4FBB8}"/>
              </a:ext>
            </a:extLst>
          </p:cNvPr>
          <p:cNvSpPr/>
          <p:nvPr/>
        </p:nvSpPr>
        <p:spPr>
          <a:xfrm>
            <a:off x="5151690" y="3484431"/>
            <a:ext cx="360000" cy="360000"/>
          </a:xfrm>
          <a:prstGeom prst="ellipse">
            <a:avLst/>
          </a:prstGeom>
          <a:solidFill>
            <a:srgbClr val="245375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US" sz="16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Textfeld 15">
            <a:extLst>
              <a:ext uri="{FF2B5EF4-FFF2-40B4-BE49-F238E27FC236}">
                <a16:creationId xmlns:a16="http://schemas.microsoft.com/office/drawing/2014/main" id="{134A6AB1-E1E5-A5DB-BC1C-4A34BAF92D00}"/>
              </a:ext>
            </a:extLst>
          </p:cNvPr>
          <p:cNvSpPr txBox="1"/>
          <p:nvPr/>
        </p:nvSpPr>
        <p:spPr>
          <a:xfrm>
            <a:off x="8717842" y="3646711"/>
            <a:ext cx="2880000" cy="394783"/>
          </a:xfrm>
          <a:prstGeom prst="roundRect">
            <a:avLst>
              <a:gd name="adj" fmla="val 6295"/>
            </a:avLst>
          </a:prstGeom>
          <a:solidFill>
            <a:srgbClr val="02A3A4"/>
          </a:solidFill>
        </p:spPr>
        <p:txBody>
          <a:bodyPr wrap="square" lIns="36000" rIns="36000" anchor="ctr" anchorCtr="0">
            <a:noAutofit/>
          </a:bodyPr>
          <a:lstStyle/>
          <a:p>
            <a:pPr indent="7938" algn="ctr">
              <a:spcAft>
                <a:spcPts val="600"/>
              </a:spcAft>
            </a:pPr>
            <a:r>
              <a:rPr lang="en-US" sz="1400" b="1" dirty="0">
                <a:ea typeface="Inter" panose="02000503000000020004" pitchFamily="2" charset="0"/>
                <a:cs typeface="Inter" panose="02000503000000020004" pitchFamily="2" charset="0"/>
              </a:rPr>
              <a:t>Human support</a:t>
            </a:r>
            <a:endParaRPr lang="en-US" sz="1400" i="1" dirty="0"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7DF4CB9-5C47-5DC5-0DB7-06A4681BBCA2}"/>
              </a:ext>
            </a:extLst>
          </p:cNvPr>
          <p:cNvSpPr/>
          <p:nvPr/>
        </p:nvSpPr>
        <p:spPr>
          <a:xfrm>
            <a:off x="8537842" y="3484431"/>
            <a:ext cx="360000" cy="360000"/>
          </a:xfrm>
          <a:prstGeom prst="ellipse">
            <a:avLst/>
          </a:prstGeom>
          <a:solidFill>
            <a:srgbClr val="02A3A4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US" sz="160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24" name="Graphic 4" descr="Robot outline">
            <a:extLst>
              <a:ext uri="{FF2B5EF4-FFF2-40B4-BE49-F238E27FC236}">
                <a16:creationId xmlns:a16="http://schemas.microsoft.com/office/drawing/2014/main" id="{1609FB6D-E28F-153B-0826-0928DB4BB0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437720" y="3650193"/>
            <a:ext cx="387818" cy="387818"/>
          </a:xfrm>
          <a:prstGeom prst="rect">
            <a:avLst/>
          </a:prstGeom>
        </p:spPr>
      </p:pic>
      <p:pic>
        <p:nvPicPr>
          <p:cNvPr id="26" name="Graphic 4" descr="Robot outline">
            <a:extLst>
              <a:ext uri="{FF2B5EF4-FFF2-40B4-BE49-F238E27FC236}">
                <a16:creationId xmlns:a16="http://schemas.microsoft.com/office/drawing/2014/main" id="{C6AA3BCC-F541-DD72-1FAA-5CE8FBE7CF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7823872" y="3650193"/>
            <a:ext cx="387818" cy="387818"/>
          </a:xfrm>
          <a:prstGeom prst="rect">
            <a:avLst/>
          </a:prstGeom>
        </p:spPr>
      </p:pic>
      <p:pic>
        <p:nvPicPr>
          <p:cNvPr id="27" name="Grafik 110">
            <a:extLst>
              <a:ext uri="{FF2B5EF4-FFF2-40B4-BE49-F238E27FC236}">
                <a16:creationId xmlns:a16="http://schemas.microsoft.com/office/drawing/2014/main" id="{50889C53-BEDB-EA35-1D96-401986910C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89526" y="3724405"/>
            <a:ext cx="239395" cy="239395"/>
          </a:xfrm>
          <a:prstGeom prst="rect">
            <a:avLst/>
          </a:prstGeom>
        </p:spPr>
      </p:pic>
      <p:sp>
        <p:nvSpPr>
          <p:cNvPr id="28" name="Textfeld 15">
            <a:extLst>
              <a:ext uri="{FF2B5EF4-FFF2-40B4-BE49-F238E27FC236}">
                <a16:creationId xmlns:a16="http://schemas.microsoft.com/office/drawing/2014/main" id="{2D1256DE-D3F8-A95F-80F6-B7980A8BEA8D}"/>
              </a:ext>
            </a:extLst>
          </p:cNvPr>
          <p:cNvSpPr txBox="1"/>
          <p:nvPr/>
        </p:nvSpPr>
        <p:spPr>
          <a:xfrm rot="16200000">
            <a:off x="501005" y="4119450"/>
            <a:ext cx="1259850" cy="1269220"/>
          </a:xfrm>
          <a:prstGeom prst="roundRect">
            <a:avLst>
              <a:gd name="adj" fmla="val 5143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vert" wrap="square" tIns="72000" anchor="t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ea typeface="Inter" panose="02000503000000020004" pitchFamily="2" charset="0"/>
                <a:cs typeface="Inter" panose="02000503000000020004" pitchFamily="2" charset="0"/>
              </a:rPr>
              <a:t>Features</a:t>
            </a:r>
          </a:p>
        </p:txBody>
      </p:sp>
      <p:sp>
        <p:nvSpPr>
          <p:cNvPr id="37" name="Textfeld 15">
            <a:extLst>
              <a:ext uri="{FF2B5EF4-FFF2-40B4-BE49-F238E27FC236}">
                <a16:creationId xmlns:a16="http://schemas.microsoft.com/office/drawing/2014/main" id="{4ABE917B-D332-526A-7AE2-3B55814AC0B1}"/>
              </a:ext>
            </a:extLst>
          </p:cNvPr>
          <p:cNvSpPr txBox="1"/>
          <p:nvPr/>
        </p:nvSpPr>
        <p:spPr>
          <a:xfrm rot="16200000">
            <a:off x="647188" y="5467020"/>
            <a:ext cx="973539" cy="1269221"/>
          </a:xfrm>
          <a:prstGeom prst="roundRect">
            <a:avLst>
              <a:gd name="adj" fmla="val 5143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vert" wrap="square" tIns="72000" anchor="t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cs-CZ" sz="1400" dirty="0" err="1">
                <a:solidFill>
                  <a:schemeClr val="bg1"/>
                </a:solidFill>
                <a:ea typeface="Inter" panose="02000503000000020004" pitchFamily="2" charset="0"/>
                <a:cs typeface="Inter" panose="02000503000000020004" pitchFamily="2" charset="0"/>
              </a:rPr>
              <a:t>Solution</a:t>
            </a:r>
            <a:endParaRPr lang="en-US" sz="1400" dirty="0">
              <a:solidFill>
                <a:schemeClr val="bg1"/>
              </a:solidFill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6598281-0C63-CCD9-B67D-57BB7D2F1AB0}"/>
              </a:ext>
            </a:extLst>
          </p:cNvPr>
          <p:cNvCxnSpPr>
            <a:cxnSpLocks/>
          </p:cNvCxnSpPr>
          <p:nvPr/>
        </p:nvCxnSpPr>
        <p:spPr>
          <a:xfrm flipH="1">
            <a:off x="496319" y="5501881"/>
            <a:ext cx="11088000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8B234F4-2381-6300-C7DA-01A2208057B1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32014" y="5637984"/>
            <a:ext cx="2880000" cy="9141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tIns="0" rIns="72000" bIns="0" anchor="t"/>
          <a:lstStyle/>
          <a:p>
            <a:pPr marL="122764" indent="-122764" defTabSz="1038977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Provided &amp; maintained by the </a:t>
            </a:r>
            <a:r>
              <a:rPr lang="en-US" sz="1100" b="1" dirty="0">
                <a:solidFill>
                  <a:srgbClr val="1A67D2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central George team</a:t>
            </a:r>
            <a:endParaRPr lang="cs-CZ" sz="1100" b="1" dirty="0">
              <a:solidFill>
                <a:srgbClr val="1A67D2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  <a:p>
            <a:pPr marL="122764" indent="-122764" defTabSz="1038977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cs-CZ" sz="11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Driven</a:t>
            </a:r>
            <a:r>
              <a:rPr lang="cs-CZ" sz="1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by </a:t>
            </a:r>
            <a:r>
              <a:rPr lang="cs-CZ" sz="11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ChatGPT</a:t>
            </a:r>
            <a:r>
              <a:rPr lang="cs-CZ" sz="1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lang="cs-CZ" sz="11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models</a:t>
            </a:r>
            <a:r>
              <a:rPr lang="cs-CZ" sz="1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and IBM Watson</a:t>
            </a:r>
            <a:endParaRPr lang="en-US" sz="11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2F00E63-4E27-9D4C-ECB2-895A0338961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331688" y="5627823"/>
            <a:ext cx="2880000" cy="1005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tIns="0" rIns="72000" bIns="0" anchor="t"/>
          <a:lstStyle/>
          <a:p>
            <a:pPr marL="122764" indent="-122764" defTabSz="103897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Provided &amp; maintained by </a:t>
            </a:r>
            <a:r>
              <a:rPr lang="en-US" sz="1100" b="1" dirty="0">
                <a:solidFill>
                  <a:srgbClr val="1A67D2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local banks</a:t>
            </a:r>
          </a:p>
          <a:p>
            <a:pPr marL="122764" indent="-122764" defTabSz="103897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cs-CZ" sz="11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Can</a:t>
            </a:r>
            <a:r>
              <a:rPr lang="cs-CZ" sz="1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lang="cs-CZ" sz="11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be</a:t>
            </a:r>
            <a:r>
              <a:rPr lang="cs-CZ" sz="1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lang="cs-CZ" sz="11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running</a:t>
            </a:r>
            <a:r>
              <a:rPr lang="cs-CZ" sz="1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on any AI technology</a:t>
            </a:r>
          </a:p>
          <a:p>
            <a:pPr marL="122764" indent="-122764" defTabSz="103897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cs-CZ" sz="1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Chat </a:t>
            </a:r>
            <a:r>
              <a:rPr lang="cs-CZ" sz="11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is</a:t>
            </a:r>
            <a:r>
              <a:rPr lang="cs-CZ" sz="1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lang="cs-CZ" sz="11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handed</a:t>
            </a:r>
            <a:r>
              <a:rPr lang="cs-CZ" sz="1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lang="cs-CZ" sz="11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over</a:t>
            </a:r>
            <a:r>
              <a:rPr lang="cs-CZ" sz="1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lang="cs-CZ" sz="11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from</a:t>
            </a:r>
            <a:r>
              <a:rPr lang="cs-CZ" sz="1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master bot </a:t>
            </a:r>
            <a:r>
              <a:rPr lang="cs-CZ" sz="11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with</a:t>
            </a:r>
            <a:r>
              <a:rPr lang="cs-CZ" sz="1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lang="cs-CZ" sz="11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the</a:t>
            </a:r>
            <a:r>
              <a:rPr lang="cs-CZ" sz="1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chat </a:t>
            </a:r>
            <a:r>
              <a:rPr lang="cs-CZ" sz="11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history</a:t>
            </a:r>
            <a:endParaRPr lang="en-US" sz="11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1B78832-43A4-22E9-21B5-6E8D2173129C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27565" y="5608915"/>
            <a:ext cx="2880000" cy="8184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tIns="0" rIns="72000" bIns="0" anchor="t"/>
          <a:lstStyle/>
          <a:p>
            <a:pPr marL="122764" indent="-122764" defTabSz="103897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Run &amp; maintained by </a:t>
            </a:r>
            <a:r>
              <a:rPr lang="en-US" sz="1100" b="1" dirty="0">
                <a:solidFill>
                  <a:srgbClr val="1A67D2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local banks</a:t>
            </a:r>
            <a:endParaRPr lang="cs-CZ" sz="1100" b="1" dirty="0">
              <a:solidFill>
                <a:srgbClr val="1A67D2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  <a:p>
            <a:pPr marL="122764" indent="-122764" defTabSz="103897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cs-CZ" sz="11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Can</a:t>
            </a:r>
            <a:r>
              <a:rPr lang="cs-CZ" sz="1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lang="cs-CZ" sz="11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be</a:t>
            </a:r>
            <a:r>
              <a:rPr lang="cs-CZ" sz="1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lang="cs-CZ" sz="11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running</a:t>
            </a:r>
            <a:r>
              <a:rPr lang="cs-CZ" sz="1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on any CC technology</a:t>
            </a:r>
            <a:endParaRPr lang="en-US" sz="11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14" name="Textfeld 15">
            <a:extLst>
              <a:ext uri="{FF2B5EF4-FFF2-40B4-BE49-F238E27FC236}">
                <a16:creationId xmlns:a16="http://schemas.microsoft.com/office/drawing/2014/main" id="{453E53B3-BD3B-85B6-3DDF-77DCBE1071C2}"/>
              </a:ext>
            </a:extLst>
          </p:cNvPr>
          <p:cNvSpPr txBox="1"/>
          <p:nvPr/>
        </p:nvSpPr>
        <p:spPr>
          <a:xfrm>
            <a:off x="481843" y="1303599"/>
            <a:ext cx="11160124" cy="1915628"/>
          </a:xfrm>
          <a:prstGeom prst="roundRect">
            <a:avLst>
              <a:gd name="adj" fmla="val 2363"/>
            </a:avLst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rIns="36000" anchor="ctr" anchorCtr="0">
            <a:noAutofit/>
          </a:bodyPr>
          <a:lstStyle/>
          <a:p>
            <a:pPr indent="96838" algn="ctr">
              <a:spcAft>
                <a:spcPts val="600"/>
              </a:spcAft>
            </a:pPr>
            <a:endParaRPr lang="en-US" sz="1400" b="1">
              <a:solidFill>
                <a:schemeClr val="bg1"/>
              </a:solidFill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15" name="Textfeld 15">
            <a:extLst>
              <a:ext uri="{FF2B5EF4-FFF2-40B4-BE49-F238E27FC236}">
                <a16:creationId xmlns:a16="http://schemas.microsoft.com/office/drawing/2014/main" id="{3B47EC19-7CEE-4A59-2939-81B3BFFB9028}"/>
              </a:ext>
            </a:extLst>
          </p:cNvPr>
          <p:cNvSpPr txBox="1"/>
          <p:nvPr/>
        </p:nvSpPr>
        <p:spPr>
          <a:xfrm>
            <a:off x="5025652" y="1468887"/>
            <a:ext cx="2072507" cy="474577"/>
          </a:xfrm>
          <a:prstGeom prst="roundRect">
            <a:avLst>
              <a:gd name="adj" fmla="val 6295"/>
            </a:avLst>
          </a:prstGeom>
          <a:solidFill>
            <a:schemeClr val="accent1">
              <a:lumMod val="75000"/>
            </a:schemeClr>
          </a:solidFill>
        </p:spPr>
        <p:txBody>
          <a:bodyPr wrap="square" lIns="36000" rIns="36000" anchor="ctr" anchorCtr="0">
            <a:noAutofit/>
          </a:bodyPr>
          <a:lstStyle/>
          <a:p>
            <a:pPr indent="7938" algn="ctr">
              <a:spcAft>
                <a:spcPts val="600"/>
              </a:spcAft>
            </a:pPr>
            <a:r>
              <a:rPr lang="en-US" sz="1200" b="1">
                <a:ea typeface="Inter" panose="02000503000000020004" pitchFamily="2" charset="0"/>
                <a:cs typeface="Inter" panose="02000503000000020004" pitchFamily="2" charset="0"/>
              </a:rPr>
              <a:t>Masterbot</a:t>
            </a:r>
          </a:p>
        </p:txBody>
      </p:sp>
      <p:sp>
        <p:nvSpPr>
          <p:cNvPr id="18" name="Oval 47">
            <a:extLst>
              <a:ext uri="{FF2B5EF4-FFF2-40B4-BE49-F238E27FC236}">
                <a16:creationId xmlns:a16="http://schemas.microsoft.com/office/drawing/2014/main" id="{207338FA-DE29-944B-CBC2-37F13643F98C}"/>
              </a:ext>
            </a:extLst>
          </p:cNvPr>
          <p:cNvSpPr/>
          <p:nvPr/>
        </p:nvSpPr>
        <p:spPr>
          <a:xfrm>
            <a:off x="4914875" y="1363532"/>
            <a:ext cx="216000" cy="216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US" sz="9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Textfeld 15">
            <a:extLst>
              <a:ext uri="{FF2B5EF4-FFF2-40B4-BE49-F238E27FC236}">
                <a16:creationId xmlns:a16="http://schemas.microsoft.com/office/drawing/2014/main" id="{AA1259BE-5CA7-3D21-7F6D-16CF52A2B2B1}"/>
              </a:ext>
            </a:extLst>
          </p:cNvPr>
          <p:cNvSpPr txBox="1"/>
          <p:nvPr/>
        </p:nvSpPr>
        <p:spPr>
          <a:xfrm>
            <a:off x="5398216" y="2305058"/>
            <a:ext cx="1332000" cy="475200"/>
          </a:xfrm>
          <a:prstGeom prst="roundRect">
            <a:avLst>
              <a:gd name="adj" fmla="val 6295"/>
            </a:avLst>
          </a:prstGeom>
          <a:solidFill>
            <a:srgbClr val="245375"/>
          </a:solidFill>
        </p:spPr>
        <p:txBody>
          <a:bodyPr wrap="square" lIns="0" rIns="0" anchor="ctr" anchorCtr="0">
            <a:noAutofit/>
          </a:bodyPr>
          <a:lstStyle/>
          <a:p>
            <a:pPr indent="7938" algn="ctr">
              <a:spcAft>
                <a:spcPts val="600"/>
              </a:spcAft>
            </a:pPr>
            <a:r>
              <a:rPr lang="cs-CZ" sz="1100" b="1" dirty="0" err="1">
                <a:ea typeface="Inter" panose="02000503000000020004" pitchFamily="2" charset="0"/>
                <a:cs typeface="Inter" panose="02000503000000020004" pitchFamily="2" charset="0"/>
              </a:rPr>
              <a:t>Mortgage</a:t>
            </a:r>
            <a:r>
              <a:rPr lang="en-US" sz="1100" b="1" dirty="0">
                <a:ea typeface="Inter" panose="02000503000000020004" pitchFamily="2" charset="0"/>
                <a:cs typeface="Inter" panose="02000503000000020004" pitchFamily="2" charset="0"/>
              </a:rPr>
              <a:t> bot</a:t>
            </a:r>
          </a:p>
        </p:txBody>
      </p:sp>
      <p:sp>
        <p:nvSpPr>
          <p:cNvPr id="20" name="Oval 50">
            <a:extLst>
              <a:ext uri="{FF2B5EF4-FFF2-40B4-BE49-F238E27FC236}">
                <a16:creationId xmlns:a16="http://schemas.microsoft.com/office/drawing/2014/main" id="{7751CDFC-A320-AA15-548B-7F64F1EB1E9D}"/>
              </a:ext>
            </a:extLst>
          </p:cNvPr>
          <p:cNvSpPr/>
          <p:nvPr/>
        </p:nvSpPr>
        <p:spPr>
          <a:xfrm>
            <a:off x="5285592" y="2208668"/>
            <a:ext cx="216000" cy="216000"/>
          </a:xfrm>
          <a:prstGeom prst="ellipse">
            <a:avLst/>
          </a:prstGeom>
          <a:solidFill>
            <a:srgbClr val="245375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US" sz="9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Textfeld 15">
            <a:extLst>
              <a:ext uri="{FF2B5EF4-FFF2-40B4-BE49-F238E27FC236}">
                <a16:creationId xmlns:a16="http://schemas.microsoft.com/office/drawing/2014/main" id="{633B9615-1A7A-BFDF-8FB1-D8632E693375}"/>
              </a:ext>
            </a:extLst>
          </p:cNvPr>
          <p:cNvSpPr txBox="1"/>
          <p:nvPr/>
        </p:nvSpPr>
        <p:spPr>
          <a:xfrm>
            <a:off x="3835449" y="2305058"/>
            <a:ext cx="1332000" cy="475200"/>
          </a:xfrm>
          <a:prstGeom prst="roundRect">
            <a:avLst>
              <a:gd name="adj" fmla="val 6295"/>
            </a:avLst>
          </a:prstGeom>
          <a:solidFill>
            <a:schemeClr val="accent1">
              <a:lumMod val="75000"/>
            </a:schemeClr>
          </a:solidFill>
        </p:spPr>
        <p:txBody>
          <a:bodyPr wrap="square" lIns="36000" rIns="36000" anchor="ctr" anchorCtr="0">
            <a:noAutofit/>
          </a:bodyPr>
          <a:lstStyle/>
          <a:p>
            <a:pPr indent="7938" algn="ctr">
              <a:spcAft>
                <a:spcPts val="600"/>
              </a:spcAft>
            </a:pPr>
            <a:r>
              <a:rPr lang="en-US" sz="1100" i="1">
                <a:ea typeface="Inter" panose="02000503000000020004" pitchFamily="2" charset="0"/>
                <a:cs typeface="Inter" panose="02000503000000020004" pitchFamily="2" charset="0"/>
              </a:rPr>
              <a:t>Other centrally managed bots</a:t>
            </a:r>
          </a:p>
        </p:txBody>
      </p:sp>
      <p:sp>
        <p:nvSpPr>
          <p:cNvPr id="23" name="Oval 55">
            <a:extLst>
              <a:ext uri="{FF2B5EF4-FFF2-40B4-BE49-F238E27FC236}">
                <a16:creationId xmlns:a16="http://schemas.microsoft.com/office/drawing/2014/main" id="{BC9DA56A-C2E6-3816-ED33-CE5FA233EF7C}"/>
              </a:ext>
            </a:extLst>
          </p:cNvPr>
          <p:cNvSpPr/>
          <p:nvPr/>
        </p:nvSpPr>
        <p:spPr>
          <a:xfrm>
            <a:off x="3722825" y="2208668"/>
            <a:ext cx="216000" cy="216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US" sz="9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Textfeld 15">
            <a:extLst>
              <a:ext uri="{FF2B5EF4-FFF2-40B4-BE49-F238E27FC236}">
                <a16:creationId xmlns:a16="http://schemas.microsoft.com/office/drawing/2014/main" id="{D5670E59-DBA1-CB61-1BBE-FF21A9BD4BD5}"/>
              </a:ext>
            </a:extLst>
          </p:cNvPr>
          <p:cNvSpPr txBox="1"/>
          <p:nvPr/>
        </p:nvSpPr>
        <p:spPr>
          <a:xfrm>
            <a:off x="709915" y="2305058"/>
            <a:ext cx="1332000" cy="475200"/>
          </a:xfrm>
          <a:prstGeom prst="roundRect">
            <a:avLst>
              <a:gd name="adj" fmla="val 6295"/>
            </a:avLst>
          </a:prstGeom>
          <a:solidFill>
            <a:schemeClr val="accent1">
              <a:lumMod val="75000"/>
            </a:schemeClr>
          </a:solidFill>
        </p:spPr>
        <p:txBody>
          <a:bodyPr wrap="square" lIns="36000" rIns="36000" anchor="ctr" anchorCtr="0">
            <a:noAutofit/>
          </a:bodyPr>
          <a:lstStyle/>
          <a:p>
            <a:pPr indent="7938" algn="ctr">
              <a:spcAft>
                <a:spcPts val="600"/>
              </a:spcAft>
            </a:pPr>
            <a:r>
              <a:rPr lang="en-US" sz="1100" b="1">
                <a:ea typeface="Inter" panose="02000503000000020004" pitchFamily="2" charset="0"/>
                <a:cs typeface="Inter" panose="02000503000000020004" pitchFamily="2" charset="0"/>
              </a:rPr>
              <a:t>Feature bot</a:t>
            </a:r>
          </a:p>
        </p:txBody>
      </p:sp>
      <p:sp>
        <p:nvSpPr>
          <p:cNvPr id="29" name="Oval 57">
            <a:extLst>
              <a:ext uri="{FF2B5EF4-FFF2-40B4-BE49-F238E27FC236}">
                <a16:creationId xmlns:a16="http://schemas.microsoft.com/office/drawing/2014/main" id="{DA67B677-9BA9-6516-65A0-A541219AD708}"/>
              </a:ext>
            </a:extLst>
          </p:cNvPr>
          <p:cNvSpPr/>
          <p:nvPr/>
        </p:nvSpPr>
        <p:spPr>
          <a:xfrm>
            <a:off x="597291" y="2208668"/>
            <a:ext cx="216000" cy="216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US" sz="9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Textfeld 15">
            <a:extLst>
              <a:ext uri="{FF2B5EF4-FFF2-40B4-BE49-F238E27FC236}">
                <a16:creationId xmlns:a16="http://schemas.microsoft.com/office/drawing/2014/main" id="{6B40290F-B363-FAC1-95C7-11EEEB3C6BCF}"/>
              </a:ext>
            </a:extLst>
          </p:cNvPr>
          <p:cNvSpPr txBox="1"/>
          <p:nvPr/>
        </p:nvSpPr>
        <p:spPr>
          <a:xfrm>
            <a:off x="2272682" y="2305058"/>
            <a:ext cx="1332000" cy="475200"/>
          </a:xfrm>
          <a:prstGeom prst="roundRect">
            <a:avLst>
              <a:gd name="adj" fmla="val 6295"/>
            </a:avLst>
          </a:prstGeom>
          <a:solidFill>
            <a:schemeClr val="accent1">
              <a:lumMod val="75000"/>
            </a:schemeClr>
          </a:solidFill>
        </p:spPr>
        <p:txBody>
          <a:bodyPr wrap="square" lIns="36000" rIns="36000" anchor="ctr" anchorCtr="0">
            <a:noAutofit/>
          </a:bodyPr>
          <a:lstStyle/>
          <a:p>
            <a:pPr indent="7938" algn="ctr">
              <a:spcAft>
                <a:spcPts val="600"/>
              </a:spcAft>
            </a:pPr>
            <a:r>
              <a:rPr lang="cs-CZ" sz="1100" b="1" dirty="0" err="1">
                <a:ea typeface="Inter" panose="02000503000000020004" pitchFamily="2" charset="0"/>
                <a:cs typeface="Inter" panose="02000503000000020004" pitchFamily="2" charset="0"/>
              </a:rPr>
              <a:t>Chitchat</a:t>
            </a:r>
            <a:endParaRPr lang="en-US" sz="1100" b="1" dirty="0"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31" name="Oval 59">
            <a:extLst>
              <a:ext uri="{FF2B5EF4-FFF2-40B4-BE49-F238E27FC236}">
                <a16:creationId xmlns:a16="http://schemas.microsoft.com/office/drawing/2014/main" id="{10071E6A-F676-B670-F5EB-9825E0E64F09}"/>
              </a:ext>
            </a:extLst>
          </p:cNvPr>
          <p:cNvSpPr/>
          <p:nvPr/>
        </p:nvSpPr>
        <p:spPr>
          <a:xfrm>
            <a:off x="2160058" y="2208668"/>
            <a:ext cx="216000" cy="216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US" sz="9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Textfeld 15">
            <a:extLst>
              <a:ext uri="{FF2B5EF4-FFF2-40B4-BE49-F238E27FC236}">
                <a16:creationId xmlns:a16="http://schemas.microsoft.com/office/drawing/2014/main" id="{9F2D1AD0-BD2D-3966-25E4-D92483494914}"/>
              </a:ext>
            </a:extLst>
          </p:cNvPr>
          <p:cNvSpPr txBox="1"/>
          <p:nvPr/>
        </p:nvSpPr>
        <p:spPr>
          <a:xfrm>
            <a:off x="10086519" y="2305058"/>
            <a:ext cx="1332000" cy="475200"/>
          </a:xfrm>
          <a:prstGeom prst="roundRect">
            <a:avLst>
              <a:gd name="adj" fmla="val 6295"/>
            </a:avLst>
          </a:prstGeom>
          <a:solidFill>
            <a:srgbClr val="02A3A4"/>
          </a:solidFill>
        </p:spPr>
        <p:txBody>
          <a:bodyPr wrap="square" lIns="36000" rIns="36000" anchor="ctr" anchorCtr="0">
            <a:noAutofit/>
          </a:bodyPr>
          <a:lstStyle/>
          <a:p>
            <a:pPr indent="7938" algn="ctr">
              <a:spcAft>
                <a:spcPts val="600"/>
              </a:spcAft>
            </a:pPr>
            <a:r>
              <a:rPr lang="en-US" sz="1100" b="1" dirty="0">
                <a:ea typeface="Inter" panose="02000503000000020004" pitchFamily="2" charset="0"/>
                <a:cs typeface="Inter" panose="02000503000000020004" pitchFamily="2" charset="0"/>
              </a:rPr>
              <a:t>Service center chat</a:t>
            </a:r>
          </a:p>
        </p:txBody>
      </p:sp>
      <p:sp>
        <p:nvSpPr>
          <p:cNvPr id="33" name="Oval 61">
            <a:extLst>
              <a:ext uri="{FF2B5EF4-FFF2-40B4-BE49-F238E27FC236}">
                <a16:creationId xmlns:a16="http://schemas.microsoft.com/office/drawing/2014/main" id="{DD85DD53-D7B9-A22F-ACD6-549DF2D8566D}"/>
              </a:ext>
            </a:extLst>
          </p:cNvPr>
          <p:cNvSpPr/>
          <p:nvPr/>
        </p:nvSpPr>
        <p:spPr>
          <a:xfrm>
            <a:off x="9973895" y="2208668"/>
            <a:ext cx="216000" cy="216000"/>
          </a:xfrm>
          <a:prstGeom prst="ellipse">
            <a:avLst/>
          </a:prstGeom>
          <a:solidFill>
            <a:srgbClr val="9DA0A3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US" sz="9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34" name="Elbow Connector 8">
            <a:extLst>
              <a:ext uri="{FF2B5EF4-FFF2-40B4-BE49-F238E27FC236}">
                <a16:creationId xmlns:a16="http://schemas.microsoft.com/office/drawing/2014/main" id="{FCF774AF-C10A-919C-B2EF-E4B6DB8C63C8}"/>
              </a:ext>
            </a:extLst>
          </p:cNvPr>
          <p:cNvCxnSpPr>
            <a:stCxn id="15" idx="2"/>
            <a:endCxn id="25" idx="0"/>
          </p:cNvCxnSpPr>
          <p:nvPr/>
        </p:nvCxnSpPr>
        <p:spPr>
          <a:xfrm rot="5400000">
            <a:off x="3538114" y="-218734"/>
            <a:ext cx="361594" cy="4685991"/>
          </a:xfrm>
          <a:prstGeom prst="bentConnector3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14">
            <a:extLst>
              <a:ext uri="{FF2B5EF4-FFF2-40B4-BE49-F238E27FC236}">
                <a16:creationId xmlns:a16="http://schemas.microsoft.com/office/drawing/2014/main" id="{2D2EDA0F-DE3F-3EC4-39A7-CD747B71F67A}"/>
              </a:ext>
            </a:extLst>
          </p:cNvPr>
          <p:cNvCxnSpPr>
            <a:cxnSpLocks/>
            <a:stCxn id="15" idx="2"/>
            <a:endCxn id="30" idx="0"/>
          </p:cNvCxnSpPr>
          <p:nvPr/>
        </p:nvCxnSpPr>
        <p:spPr>
          <a:xfrm rot="5400000">
            <a:off x="4319497" y="562649"/>
            <a:ext cx="361594" cy="3123224"/>
          </a:xfrm>
          <a:prstGeom prst="bentConnector3">
            <a:avLst>
              <a:gd name="adj1" fmla="val 50000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17">
            <a:extLst>
              <a:ext uri="{FF2B5EF4-FFF2-40B4-BE49-F238E27FC236}">
                <a16:creationId xmlns:a16="http://schemas.microsoft.com/office/drawing/2014/main" id="{28C44DF2-7BFE-7B8F-B548-52FF352BDDAE}"/>
              </a:ext>
            </a:extLst>
          </p:cNvPr>
          <p:cNvCxnSpPr>
            <a:cxnSpLocks/>
            <a:stCxn id="15" idx="2"/>
            <a:endCxn id="51" idx="0"/>
          </p:cNvCxnSpPr>
          <p:nvPr/>
        </p:nvCxnSpPr>
        <p:spPr>
          <a:xfrm rot="16200000" flipH="1">
            <a:off x="6663647" y="1341722"/>
            <a:ext cx="361594" cy="1565077"/>
          </a:xfrm>
          <a:prstGeom prst="bentConnector3">
            <a:avLst>
              <a:gd name="adj1" fmla="val 50000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24">
            <a:extLst>
              <a:ext uri="{FF2B5EF4-FFF2-40B4-BE49-F238E27FC236}">
                <a16:creationId xmlns:a16="http://schemas.microsoft.com/office/drawing/2014/main" id="{E7DECEB0-5117-CE00-700A-72BD7D6A1C42}"/>
              </a:ext>
            </a:extLst>
          </p:cNvPr>
          <p:cNvCxnSpPr>
            <a:cxnSpLocks/>
            <a:stCxn id="15" idx="2"/>
            <a:endCxn id="32" idx="0"/>
          </p:cNvCxnSpPr>
          <p:nvPr/>
        </p:nvCxnSpPr>
        <p:spPr>
          <a:xfrm rot="16200000" flipH="1">
            <a:off x="8226415" y="-221046"/>
            <a:ext cx="361594" cy="4690613"/>
          </a:xfrm>
          <a:prstGeom prst="bentConnector3">
            <a:avLst>
              <a:gd name="adj1" fmla="val 50000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9">
            <a:extLst>
              <a:ext uri="{FF2B5EF4-FFF2-40B4-BE49-F238E27FC236}">
                <a16:creationId xmlns:a16="http://schemas.microsoft.com/office/drawing/2014/main" id="{EF259279-E2DA-1171-12CC-92DC93FEF260}"/>
              </a:ext>
            </a:extLst>
          </p:cNvPr>
          <p:cNvSpPr txBox="1">
            <a:spLocks/>
          </p:cNvSpPr>
          <p:nvPr/>
        </p:nvSpPr>
        <p:spPr>
          <a:xfrm>
            <a:off x="481843" y="1300145"/>
            <a:ext cx="1800000" cy="279387"/>
          </a:xfrm>
          <a:prstGeom prst="rect">
            <a:avLst/>
          </a:prstGeom>
        </p:spPr>
        <p:txBody>
          <a:bodyPr vert="horz" lIns="72000" tIns="72000" rIns="72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2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1000" dirty="0">
                <a:solidFill>
                  <a:schemeClr val="bg1"/>
                </a:solidFill>
              </a:rPr>
              <a:t>High-level architecture</a:t>
            </a:r>
          </a:p>
        </p:txBody>
      </p:sp>
      <p:cxnSp>
        <p:nvCxnSpPr>
          <p:cNvPr id="44" name="Elbow Connector 48">
            <a:extLst>
              <a:ext uri="{FF2B5EF4-FFF2-40B4-BE49-F238E27FC236}">
                <a16:creationId xmlns:a16="http://schemas.microsoft.com/office/drawing/2014/main" id="{999D738F-8BD9-0B8F-FBA2-207DD9CA0E2D}"/>
              </a:ext>
            </a:extLst>
          </p:cNvPr>
          <p:cNvCxnSpPr>
            <a:cxnSpLocks/>
            <a:stCxn id="49" idx="0"/>
            <a:endCxn id="15" idx="3"/>
          </p:cNvCxnSpPr>
          <p:nvPr/>
        </p:nvCxnSpPr>
        <p:spPr>
          <a:xfrm rot="16200000" flipV="1">
            <a:off x="7844514" y="959821"/>
            <a:ext cx="598882" cy="2091591"/>
          </a:xfrm>
          <a:prstGeom prst="bentConnector2">
            <a:avLst/>
          </a:prstGeom>
          <a:ln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9">
            <a:extLst>
              <a:ext uri="{FF2B5EF4-FFF2-40B4-BE49-F238E27FC236}">
                <a16:creationId xmlns:a16="http://schemas.microsoft.com/office/drawing/2014/main" id="{3910153D-4322-B0E5-1A9E-6ECDECD4E5AC}"/>
              </a:ext>
            </a:extLst>
          </p:cNvPr>
          <p:cNvSpPr txBox="1">
            <a:spLocks/>
          </p:cNvSpPr>
          <p:nvPr/>
        </p:nvSpPr>
        <p:spPr>
          <a:xfrm>
            <a:off x="2440443" y="1902419"/>
            <a:ext cx="2230030" cy="256343"/>
          </a:xfrm>
          <a:prstGeom prst="rect">
            <a:avLst/>
          </a:prstGeom>
        </p:spPr>
        <p:txBody>
          <a:bodyPr vert="horz" lIns="72000" tIns="72000" rIns="72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2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900" b="0" dirty="0">
                <a:solidFill>
                  <a:schemeClr val="bg1"/>
                </a:solidFill>
              </a:rPr>
              <a:t>Handover </a:t>
            </a:r>
            <a:r>
              <a:rPr lang="cs-CZ" sz="900" b="0" dirty="0">
                <a:solidFill>
                  <a:schemeClr val="bg1"/>
                </a:solidFill>
              </a:rPr>
              <a:t>M</a:t>
            </a:r>
            <a:r>
              <a:rPr lang="en-US" sz="900" b="0" dirty="0" err="1">
                <a:solidFill>
                  <a:schemeClr val="bg1"/>
                </a:solidFill>
              </a:rPr>
              <a:t>asterbot</a:t>
            </a:r>
            <a:r>
              <a:rPr lang="en-US" sz="900" b="0" dirty="0">
                <a:solidFill>
                  <a:schemeClr val="bg1"/>
                </a:solidFill>
              </a:rPr>
              <a:t> to specific bot</a:t>
            </a:r>
          </a:p>
        </p:txBody>
      </p:sp>
      <p:sp>
        <p:nvSpPr>
          <p:cNvPr id="46" name="Title 9">
            <a:extLst>
              <a:ext uri="{FF2B5EF4-FFF2-40B4-BE49-F238E27FC236}">
                <a16:creationId xmlns:a16="http://schemas.microsoft.com/office/drawing/2014/main" id="{2B988D38-72E9-A605-DC50-80EF6A87C4B5}"/>
              </a:ext>
            </a:extLst>
          </p:cNvPr>
          <p:cNvSpPr txBox="1">
            <a:spLocks/>
          </p:cNvSpPr>
          <p:nvPr/>
        </p:nvSpPr>
        <p:spPr>
          <a:xfrm>
            <a:off x="7128585" y="2800895"/>
            <a:ext cx="2230030" cy="256343"/>
          </a:xfrm>
          <a:prstGeom prst="rect">
            <a:avLst/>
          </a:prstGeom>
        </p:spPr>
        <p:txBody>
          <a:bodyPr vert="horz" lIns="72000" tIns="72000" rIns="72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2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900" b="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Handover local bot to human support</a:t>
            </a:r>
          </a:p>
        </p:txBody>
      </p:sp>
      <p:sp>
        <p:nvSpPr>
          <p:cNvPr id="48" name="Title 9">
            <a:extLst>
              <a:ext uri="{FF2B5EF4-FFF2-40B4-BE49-F238E27FC236}">
                <a16:creationId xmlns:a16="http://schemas.microsoft.com/office/drawing/2014/main" id="{73B47CB7-E529-8B0A-3D5E-852F3B77D225}"/>
              </a:ext>
            </a:extLst>
          </p:cNvPr>
          <p:cNvSpPr txBox="1">
            <a:spLocks/>
          </p:cNvSpPr>
          <p:nvPr/>
        </p:nvSpPr>
        <p:spPr>
          <a:xfrm>
            <a:off x="9218942" y="1705510"/>
            <a:ext cx="1273616" cy="256343"/>
          </a:xfrm>
          <a:prstGeom prst="rect">
            <a:avLst/>
          </a:prstGeom>
        </p:spPr>
        <p:txBody>
          <a:bodyPr vert="horz" lIns="72000" tIns="72000" rIns="72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2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900" b="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Handover local bot back to </a:t>
            </a:r>
            <a:r>
              <a:rPr lang="cs-CZ" sz="900" b="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M</a:t>
            </a:r>
            <a:r>
              <a:rPr lang="en-US" sz="900" b="0" dirty="0" err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asterbot</a:t>
            </a:r>
            <a:endParaRPr lang="en-US" sz="900" b="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49" name="Textfeld 15">
            <a:extLst>
              <a:ext uri="{FF2B5EF4-FFF2-40B4-BE49-F238E27FC236}">
                <a16:creationId xmlns:a16="http://schemas.microsoft.com/office/drawing/2014/main" id="{947792BC-D60D-0BF7-14C4-321A1A1717F2}"/>
              </a:ext>
            </a:extLst>
          </p:cNvPr>
          <p:cNvSpPr txBox="1"/>
          <p:nvPr/>
        </p:nvSpPr>
        <p:spPr>
          <a:xfrm>
            <a:off x="8523750" y="2305058"/>
            <a:ext cx="1332000" cy="475200"/>
          </a:xfrm>
          <a:prstGeom prst="roundRect">
            <a:avLst>
              <a:gd name="adj" fmla="val 6295"/>
            </a:avLst>
          </a:prstGeom>
          <a:solidFill>
            <a:srgbClr val="245375"/>
          </a:solidFill>
        </p:spPr>
        <p:txBody>
          <a:bodyPr wrap="square" lIns="0" rIns="0" anchor="ctr" anchorCtr="0">
            <a:noAutofit/>
          </a:bodyPr>
          <a:lstStyle/>
          <a:p>
            <a:pPr indent="7938" algn="ctr">
              <a:spcAft>
                <a:spcPts val="600"/>
              </a:spcAft>
            </a:pPr>
            <a:r>
              <a:rPr lang="en-US" sz="1100" i="1">
                <a:ea typeface="Inter" panose="02000503000000020004" pitchFamily="2" charset="0"/>
                <a:cs typeface="Inter" panose="02000503000000020004" pitchFamily="2" charset="0"/>
              </a:rPr>
              <a:t>Other locally managed bots</a:t>
            </a:r>
          </a:p>
        </p:txBody>
      </p:sp>
      <p:sp>
        <p:nvSpPr>
          <p:cNvPr id="50" name="Oval 80">
            <a:extLst>
              <a:ext uri="{FF2B5EF4-FFF2-40B4-BE49-F238E27FC236}">
                <a16:creationId xmlns:a16="http://schemas.microsoft.com/office/drawing/2014/main" id="{7797481A-4CE7-8CE4-CF7D-C5B6148C0D79}"/>
              </a:ext>
            </a:extLst>
          </p:cNvPr>
          <p:cNvSpPr/>
          <p:nvPr/>
        </p:nvSpPr>
        <p:spPr>
          <a:xfrm>
            <a:off x="8411126" y="2208668"/>
            <a:ext cx="216000" cy="216000"/>
          </a:xfrm>
          <a:prstGeom prst="ellipse">
            <a:avLst/>
          </a:prstGeom>
          <a:solidFill>
            <a:srgbClr val="245375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US" sz="9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1" name="Textfeld 15">
            <a:extLst>
              <a:ext uri="{FF2B5EF4-FFF2-40B4-BE49-F238E27FC236}">
                <a16:creationId xmlns:a16="http://schemas.microsoft.com/office/drawing/2014/main" id="{62FAF950-54A9-CA9B-2EA6-4E25A97A1B71}"/>
              </a:ext>
            </a:extLst>
          </p:cNvPr>
          <p:cNvSpPr txBox="1"/>
          <p:nvPr/>
        </p:nvSpPr>
        <p:spPr>
          <a:xfrm>
            <a:off x="6960983" y="2305058"/>
            <a:ext cx="1332000" cy="475200"/>
          </a:xfrm>
          <a:prstGeom prst="roundRect">
            <a:avLst>
              <a:gd name="adj" fmla="val 6295"/>
            </a:avLst>
          </a:prstGeom>
          <a:solidFill>
            <a:srgbClr val="245375"/>
          </a:solidFill>
        </p:spPr>
        <p:txBody>
          <a:bodyPr wrap="square" lIns="36000" rIns="36000" anchor="ctr" anchorCtr="0">
            <a:noAutofit/>
          </a:bodyPr>
          <a:lstStyle/>
          <a:p>
            <a:pPr indent="7938" algn="ctr">
              <a:spcAft>
                <a:spcPts val="600"/>
              </a:spcAft>
            </a:pPr>
            <a:r>
              <a:rPr lang="en-US" sz="1100" b="1" dirty="0">
                <a:ea typeface="Inter" panose="02000503000000020004" pitchFamily="2" charset="0"/>
                <a:cs typeface="Inter" panose="02000503000000020004" pitchFamily="2" charset="0"/>
              </a:rPr>
              <a:t>Insurance bot</a:t>
            </a:r>
          </a:p>
        </p:txBody>
      </p:sp>
      <p:sp>
        <p:nvSpPr>
          <p:cNvPr id="55" name="Oval 82">
            <a:extLst>
              <a:ext uri="{FF2B5EF4-FFF2-40B4-BE49-F238E27FC236}">
                <a16:creationId xmlns:a16="http://schemas.microsoft.com/office/drawing/2014/main" id="{EF5002C2-7913-D144-75AA-8F6D74A7E7FD}"/>
              </a:ext>
            </a:extLst>
          </p:cNvPr>
          <p:cNvSpPr/>
          <p:nvPr/>
        </p:nvSpPr>
        <p:spPr>
          <a:xfrm>
            <a:off x="6848359" y="2208668"/>
            <a:ext cx="216000" cy="216000"/>
          </a:xfrm>
          <a:prstGeom prst="ellipse">
            <a:avLst/>
          </a:prstGeom>
          <a:solidFill>
            <a:srgbClr val="245375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US" sz="9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56" name="Elbow Connector 35">
            <a:extLst>
              <a:ext uri="{FF2B5EF4-FFF2-40B4-BE49-F238E27FC236}">
                <a16:creationId xmlns:a16="http://schemas.microsoft.com/office/drawing/2014/main" id="{C6A7348B-86F3-5E98-B4AE-EDB095B8B944}"/>
              </a:ext>
            </a:extLst>
          </p:cNvPr>
          <p:cNvCxnSpPr>
            <a:cxnSpLocks/>
            <a:stCxn id="19" idx="2"/>
            <a:endCxn id="32" idx="2"/>
          </p:cNvCxnSpPr>
          <p:nvPr/>
        </p:nvCxnSpPr>
        <p:spPr>
          <a:xfrm rot="16200000" flipH="1">
            <a:off x="8408367" y="436106"/>
            <a:ext cx="12700" cy="4688303"/>
          </a:xfrm>
          <a:prstGeom prst="bentConnector3">
            <a:avLst>
              <a:gd name="adj1" fmla="val 1800000"/>
            </a:avLst>
          </a:prstGeom>
          <a:ln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96">
            <a:extLst>
              <a:ext uri="{FF2B5EF4-FFF2-40B4-BE49-F238E27FC236}">
                <a16:creationId xmlns:a16="http://schemas.microsoft.com/office/drawing/2014/main" id="{C976F5C2-E18E-308F-32B7-B7E57EB81B26}"/>
              </a:ext>
            </a:extLst>
          </p:cNvPr>
          <p:cNvCxnSpPr>
            <a:cxnSpLocks/>
            <a:stCxn id="15" idx="2"/>
            <a:endCxn id="22" idx="0"/>
          </p:cNvCxnSpPr>
          <p:nvPr/>
        </p:nvCxnSpPr>
        <p:spPr>
          <a:xfrm rot="5400000">
            <a:off x="5100881" y="1344033"/>
            <a:ext cx="361594" cy="1560457"/>
          </a:xfrm>
          <a:prstGeom prst="bentConnector3">
            <a:avLst>
              <a:gd name="adj1" fmla="val 50000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99">
            <a:extLst>
              <a:ext uri="{FF2B5EF4-FFF2-40B4-BE49-F238E27FC236}">
                <a16:creationId xmlns:a16="http://schemas.microsoft.com/office/drawing/2014/main" id="{EDCC89B9-297B-314F-F1E5-42AE59897033}"/>
              </a:ext>
            </a:extLst>
          </p:cNvPr>
          <p:cNvCxnSpPr>
            <a:cxnSpLocks/>
            <a:stCxn id="15" idx="2"/>
            <a:endCxn id="49" idx="0"/>
          </p:cNvCxnSpPr>
          <p:nvPr/>
        </p:nvCxnSpPr>
        <p:spPr>
          <a:xfrm rot="16200000" flipH="1">
            <a:off x="7445031" y="560339"/>
            <a:ext cx="361594" cy="3127844"/>
          </a:xfrm>
          <a:prstGeom prst="bentConnector3">
            <a:avLst>
              <a:gd name="adj1" fmla="val 50000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Přímá spojnice se šipkou 64">
            <a:extLst>
              <a:ext uri="{FF2B5EF4-FFF2-40B4-BE49-F238E27FC236}">
                <a16:creationId xmlns:a16="http://schemas.microsoft.com/office/drawing/2014/main" id="{03C41C2B-3CE0-CDA6-5944-B9A8964F5AFA}"/>
              </a:ext>
            </a:extLst>
          </p:cNvPr>
          <p:cNvCxnSpPr/>
          <p:nvPr/>
        </p:nvCxnSpPr>
        <p:spPr>
          <a:xfrm>
            <a:off x="6061905" y="2128352"/>
            <a:ext cx="0" cy="173531"/>
          </a:xfrm>
          <a:prstGeom prst="straightConnector1">
            <a:avLst/>
          </a:prstGeom>
          <a:ln w="9525">
            <a:solidFill>
              <a:schemeClr val="bg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096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5F18-3E91-41A5-A2D3-75C99E48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Hey, George! Implementation in CSAS</a:t>
            </a:r>
            <a:br>
              <a:rPr lang="cs-CZ" dirty="0"/>
            </a:br>
            <a:br>
              <a:rPr lang="cs-CZ" sz="400" dirty="0"/>
            </a:br>
            <a:r>
              <a:rPr lang="en-US" sz="1600" dirty="0"/>
              <a:t>What we have achieved</a:t>
            </a:r>
            <a:endParaRPr lang="en-US" dirty="0"/>
          </a:p>
        </p:txBody>
      </p:sp>
      <p:sp>
        <p:nvSpPr>
          <p:cNvPr id="19" name="Rectangle 38">
            <a:extLst>
              <a:ext uri="{FF2B5EF4-FFF2-40B4-BE49-F238E27FC236}">
                <a16:creationId xmlns:a16="http://schemas.microsoft.com/office/drawing/2014/main" id="{C48DC324-DEA6-A12E-19F7-368A7B6C6AE4}"/>
              </a:ext>
            </a:extLst>
          </p:cNvPr>
          <p:cNvSpPr/>
          <p:nvPr/>
        </p:nvSpPr>
        <p:spPr>
          <a:xfrm>
            <a:off x="639417" y="1415471"/>
            <a:ext cx="5135218" cy="281509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FFFFFF"/>
                </a:solidFill>
                <a:latin typeface="Arial" panose="020B0604020202020204"/>
              </a:rPr>
              <a:t>First Phase </a:t>
            </a:r>
            <a:r>
              <a:rPr kumimoji="0" lang="en-US" sz="16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Realization</a:t>
            </a:r>
          </a:p>
        </p:txBody>
      </p:sp>
      <p:sp>
        <p:nvSpPr>
          <p:cNvPr id="22" name="Rectangle 38">
            <a:extLst>
              <a:ext uri="{FF2B5EF4-FFF2-40B4-BE49-F238E27FC236}">
                <a16:creationId xmlns:a16="http://schemas.microsoft.com/office/drawing/2014/main" id="{6CD8C6C6-3E84-9C5E-95CD-A0C0325655D9}"/>
              </a:ext>
            </a:extLst>
          </p:cNvPr>
          <p:cNvSpPr/>
          <p:nvPr/>
        </p:nvSpPr>
        <p:spPr>
          <a:xfrm>
            <a:off x="6290572" y="1415471"/>
            <a:ext cx="5157512" cy="281509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Architecture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(for CSAS)</a:t>
            </a:r>
          </a:p>
        </p:txBody>
      </p:sp>
      <p:sp>
        <p:nvSpPr>
          <p:cNvPr id="23" name="Rectangle 37">
            <a:extLst>
              <a:ext uri="{FF2B5EF4-FFF2-40B4-BE49-F238E27FC236}">
                <a16:creationId xmlns:a16="http://schemas.microsoft.com/office/drawing/2014/main" id="{6D8EFB6B-0B36-9A53-F15B-6C260F878A6D}"/>
              </a:ext>
            </a:extLst>
          </p:cNvPr>
          <p:cNvSpPr/>
          <p:nvPr/>
        </p:nvSpPr>
        <p:spPr>
          <a:xfrm>
            <a:off x="639417" y="1714567"/>
            <a:ext cx="5363818" cy="410144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cs-CZ" sz="1600" dirty="0">
                <a:solidFill>
                  <a:srgbClr val="2E2E38"/>
                </a:solidFill>
                <a:latin typeface="Arial" panose="020B0604020202020204"/>
              </a:rPr>
              <a:t>In </a:t>
            </a:r>
            <a:r>
              <a:rPr lang="en-US" sz="1600" dirty="0">
                <a:solidFill>
                  <a:srgbClr val="2E2E38"/>
                </a:solidFill>
                <a:latin typeface="Arial" panose="020B0604020202020204"/>
              </a:rPr>
              <a:t>less then 4</a:t>
            </a:r>
            <a:r>
              <a:rPr lang="cs-CZ" sz="1600" dirty="0">
                <a:solidFill>
                  <a:srgbClr val="2E2E38"/>
                </a:solidFill>
                <a:latin typeface="Arial" panose="020B0604020202020204"/>
              </a:rPr>
              <a:t> </a:t>
            </a:r>
            <a:r>
              <a:rPr lang="en-US" sz="1600" dirty="0">
                <a:solidFill>
                  <a:srgbClr val="2E2E38"/>
                </a:solidFill>
                <a:latin typeface="Arial" panose="020B0604020202020204"/>
              </a:rPr>
              <a:t>months timeframe we have</a:t>
            </a:r>
            <a:r>
              <a:rPr lang="cs-CZ" sz="1600" dirty="0">
                <a:solidFill>
                  <a:srgbClr val="2E2E38"/>
                </a:solidFill>
                <a:latin typeface="Arial" panose="020B0604020202020204"/>
              </a:rPr>
              <a:t>: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 dirty="0">
              <a:solidFill>
                <a:srgbClr val="2E2E38"/>
              </a:solidFill>
              <a:latin typeface="Arial" panose="020B0604020202020204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sz="1400" b="1" dirty="0">
                <a:solidFill>
                  <a:srgbClr val="2E2E38"/>
                </a:solidFill>
                <a:latin typeface="Arial" panose="020B0604020202020204"/>
              </a:rPr>
              <a:t>Integrated</a:t>
            </a:r>
            <a:r>
              <a:rPr lang="en-US" sz="1400" dirty="0">
                <a:solidFill>
                  <a:srgbClr val="2E2E38"/>
                </a:solidFill>
                <a:latin typeface="Arial" panose="020B0604020202020204"/>
              </a:rPr>
              <a:t> </a:t>
            </a:r>
            <a:r>
              <a:rPr lang="en-US" sz="1400" b="1" dirty="0" err="1">
                <a:solidFill>
                  <a:srgbClr val="2E2E38"/>
                </a:solidFill>
                <a:latin typeface="Arial" panose="020B0604020202020204"/>
              </a:rPr>
              <a:t>ChatGPT</a:t>
            </a:r>
            <a:r>
              <a:rPr lang="en-US" sz="1400" b="1" dirty="0">
                <a:solidFill>
                  <a:srgbClr val="2E2E38"/>
                </a:solidFill>
                <a:latin typeface="Arial" panose="020B0604020202020204"/>
              </a:rPr>
              <a:t> </a:t>
            </a:r>
            <a:r>
              <a:rPr lang="cs-CZ" sz="1400" b="1" dirty="0">
                <a:solidFill>
                  <a:srgbClr val="2E2E38"/>
                </a:solidFill>
                <a:latin typeface="Arial" panose="020B0604020202020204"/>
              </a:rPr>
              <a:t>API, </a:t>
            </a:r>
            <a:r>
              <a:rPr lang="cs-CZ" sz="1400" b="1" dirty="0" err="1">
                <a:solidFill>
                  <a:srgbClr val="2E2E38"/>
                </a:solidFill>
                <a:latin typeface="Arial" panose="020B0604020202020204"/>
              </a:rPr>
              <a:t>Embeddings</a:t>
            </a:r>
            <a:r>
              <a:rPr lang="en-US" sz="1400" b="1" dirty="0">
                <a:solidFill>
                  <a:srgbClr val="2E2E38"/>
                </a:solidFill>
                <a:latin typeface="Arial" panose="020B0604020202020204"/>
              </a:rPr>
              <a:t> </a:t>
            </a:r>
            <a:r>
              <a:rPr lang="en-US" sz="1400" dirty="0">
                <a:solidFill>
                  <a:srgbClr val="2E2E38"/>
                </a:solidFill>
                <a:latin typeface="Arial" panose="020B0604020202020204"/>
              </a:rPr>
              <a:t>in</a:t>
            </a:r>
            <a:r>
              <a:rPr lang="en-US" sz="1400" b="1" dirty="0">
                <a:solidFill>
                  <a:srgbClr val="2E2E38"/>
                </a:solidFill>
                <a:latin typeface="Arial" panose="020B0604020202020204"/>
              </a:rPr>
              <a:t> Chat platform</a:t>
            </a:r>
            <a:endParaRPr lang="cs-CZ" sz="1400" b="1" dirty="0">
              <a:solidFill>
                <a:srgbClr val="2E2E38"/>
              </a:solidFill>
              <a:latin typeface="Arial" panose="020B0604020202020204"/>
            </a:endParaRPr>
          </a:p>
          <a:p>
            <a:pPr lvl="1">
              <a:lnSpc>
                <a:spcPct val="150000"/>
              </a:lnSpc>
              <a:defRPr/>
            </a:pPr>
            <a:endParaRPr lang="cs-CZ" sz="1300" b="1" dirty="0">
              <a:solidFill>
                <a:srgbClr val="2E2E38"/>
              </a:solidFill>
              <a:latin typeface="Arial" panose="020B0604020202020204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sz="1400" dirty="0">
                <a:solidFill>
                  <a:srgbClr val="2E2E38"/>
                </a:solidFill>
                <a:latin typeface="Arial" panose="020B0604020202020204"/>
              </a:rPr>
              <a:t>Got all the </a:t>
            </a:r>
            <a:r>
              <a:rPr lang="en-US" sz="1400" b="1" dirty="0">
                <a:solidFill>
                  <a:srgbClr val="2E2E38"/>
                </a:solidFill>
                <a:latin typeface="Arial" panose="020B0604020202020204"/>
              </a:rPr>
              <a:t>security</a:t>
            </a:r>
            <a:r>
              <a:rPr lang="cs-CZ" sz="1400" b="1" dirty="0">
                <a:solidFill>
                  <a:srgbClr val="2E2E38"/>
                </a:solidFill>
                <a:latin typeface="Arial" panose="020B0604020202020204"/>
              </a:rPr>
              <a:t> </a:t>
            </a:r>
            <a:r>
              <a:rPr lang="en-US" sz="1400" b="1" dirty="0">
                <a:solidFill>
                  <a:srgbClr val="2E2E38"/>
                </a:solidFill>
                <a:latin typeface="Arial" panose="020B0604020202020204"/>
              </a:rPr>
              <a:t>approvals</a:t>
            </a:r>
            <a:r>
              <a:rPr lang="en-US" sz="1400" dirty="0">
                <a:solidFill>
                  <a:srgbClr val="2E2E38"/>
                </a:solidFill>
                <a:latin typeface="Arial" panose="020B0604020202020204"/>
              </a:rPr>
              <a:t> for </a:t>
            </a:r>
            <a:r>
              <a:rPr lang="cs-CZ" sz="1400" dirty="0">
                <a:solidFill>
                  <a:srgbClr val="2E2E38"/>
                </a:solidFill>
                <a:latin typeface="Arial" panose="020B0604020202020204"/>
              </a:rPr>
              <a:t>POC</a:t>
            </a:r>
            <a:r>
              <a:rPr lang="en-US" sz="1400" dirty="0">
                <a:solidFill>
                  <a:srgbClr val="2E2E38"/>
                </a:solidFill>
                <a:latin typeface="Arial" panose="020B0604020202020204"/>
              </a:rPr>
              <a:t> rollout</a:t>
            </a:r>
            <a:endParaRPr lang="cs-CZ" sz="1400" dirty="0">
              <a:solidFill>
                <a:srgbClr val="2E2E38"/>
              </a:solidFill>
              <a:latin typeface="Arial" panose="020B0604020202020204"/>
            </a:endParaRPr>
          </a:p>
          <a:p>
            <a:pPr lvl="1">
              <a:lnSpc>
                <a:spcPct val="150000"/>
              </a:lnSpc>
              <a:defRPr/>
            </a:pPr>
            <a:endParaRPr lang="cs-CZ" sz="1300" dirty="0">
              <a:solidFill>
                <a:srgbClr val="2E2E38"/>
              </a:solidFill>
              <a:latin typeface="Arial" panose="020B0604020202020204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sz="1400" b="1" dirty="0">
                <a:solidFill>
                  <a:srgbClr val="2E2E38"/>
                </a:solidFill>
                <a:latin typeface="Arial" panose="020B0604020202020204"/>
              </a:rPr>
              <a:t>Implemented</a:t>
            </a:r>
            <a:r>
              <a:rPr lang="cs-CZ" sz="1400" b="1" dirty="0">
                <a:solidFill>
                  <a:srgbClr val="2E2E38"/>
                </a:solidFill>
                <a:latin typeface="Arial" panose="020B0604020202020204"/>
              </a:rPr>
              <a:t> </a:t>
            </a:r>
            <a:r>
              <a:rPr lang="en-US" sz="1400" b="1" dirty="0">
                <a:solidFill>
                  <a:srgbClr val="2E2E38"/>
                </a:solidFill>
                <a:latin typeface="Arial" panose="020B0604020202020204"/>
              </a:rPr>
              <a:t>business features</a:t>
            </a:r>
            <a:endParaRPr lang="cs-CZ" sz="1400" b="1" dirty="0">
              <a:solidFill>
                <a:srgbClr val="2E2E38"/>
              </a:solidFill>
              <a:latin typeface="Arial" panose="020B0604020202020204"/>
            </a:endParaRPr>
          </a:p>
          <a:p>
            <a:pPr lvl="1">
              <a:lnSpc>
                <a:spcPct val="150000"/>
              </a:lnSpc>
              <a:defRPr/>
            </a:pPr>
            <a:endParaRPr lang="en-US" sz="1400" dirty="0">
              <a:solidFill>
                <a:srgbClr val="2E2E38"/>
              </a:solidFill>
              <a:latin typeface="Arial" panose="020B0604020202020204"/>
            </a:endParaRPr>
          </a:p>
          <a:p>
            <a:pPr lvl="1">
              <a:lnSpc>
                <a:spcPct val="150000"/>
              </a:lnSpc>
              <a:defRPr/>
            </a:pPr>
            <a:endParaRPr lang="en-US" sz="1400" dirty="0">
              <a:solidFill>
                <a:srgbClr val="2E2E38"/>
              </a:solidFill>
              <a:latin typeface="Arial" panose="020B0604020202020204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sz="1400" b="1" dirty="0">
                <a:solidFill>
                  <a:schemeClr val="accent6"/>
                </a:solidFill>
                <a:latin typeface="Arial" panose="020B0604020202020204"/>
              </a:rPr>
              <a:t>2</a:t>
            </a:r>
            <a:r>
              <a:rPr lang="en-US" sz="1400" b="1" baseline="30000" dirty="0">
                <a:solidFill>
                  <a:schemeClr val="accent6"/>
                </a:solidFill>
                <a:latin typeface="Arial" panose="020B0604020202020204"/>
              </a:rPr>
              <a:t>nd</a:t>
            </a:r>
            <a:r>
              <a:rPr lang="en-US" sz="1400" b="1" dirty="0">
                <a:solidFill>
                  <a:schemeClr val="accent6"/>
                </a:solidFill>
                <a:latin typeface="Arial" panose="020B0604020202020204"/>
              </a:rPr>
              <a:t> </a:t>
            </a:r>
            <a:r>
              <a:rPr lang="cs-CZ" sz="1400" b="1" dirty="0">
                <a:solidFill>
                  <a:schemeClr val="accent6"/>
                </a:solidFill>
                <a:latin typeface="Arial" panose="020B0604020202020204"/>
              </a:rPr>
              <a:t>August</a:t>
            </a:r>
            <a:r>
              <a:rPr lang="en-US" sz="1400" b="1" dirty="0">
                <a:solidFill>
                  <a:schemeClr val="accent6"/>
                </a:solidFill>
                <a:latin typeface="Arial" panose="020B0604020202020204"/>
              </a:rPr>
              <a:t> </a:t>
            </a:r>
            <a:r>
              <a:rPr lang="en-US" sz="1400" b="1" dirty="0">
                <a:solidFill>
                  <a:srgbClr val="2E2E38"/>
                </a:solidFill>
                <a:latin typeface="Arial" panose="020B0604020202020204"/>
              </a:rPr>
              <a:t>the</a:t>
            </a:r>
            <a:r>
              <a:rPr lang="cs-CZ" sz="1400" b="1" dirty="0">
                <a:solidFill>
                  <a:srgbClr val="2E2E38"/>
                </a:solidFill>
                <a:latin typeface="Arial" panose="020B0604020202020204"/>
              </a:rPr>
              <a:t> POC </a:t>
            </a:r>
            <a:r>
              <a:rPr lang="en-US" sz="1400" b="1" dirty="0">
                <a:solidFill>
                  <a:srgbClr val="2E2E38"/>
                </a:solidFill>
                <a:latin typeface="Arial" panose="020B0604020202020204"/>
              </a:rPr>
              <a:t>will be deployed</a:t>
            </a:r>
            <a:r>
              <a:rPr lang="cs-CZ" sz="1400" b="1" dirty="0">
                <a:solidFill>
                  <a:srgbClr val="2E2E38"/>
                </a:solidFill>
                <a:latin typeface="Arial" panose="020B0604020202020204"/>
              </a:rPr>
              <a:t> to </a:t>
            </a:r>
            <a:r>
              <a:rPr lang="en-US" sz="1400" b="1" dirty="0">
                <a:solidFill>
                  <a:srgbClr val="2E2E38"/>
                </a:solidFill>
                <a:latin typeface="Arial" panose="020B0604020202020204"/>
              </a:rPr>
              <a:t>PROD</a:t>
            </a:r>
          </a:p>
          <a:p>
            <a:pPr lvl="1">
              <a:lnSpc>
                <a:spcPct val="150000"/>
              </a:lnSpc>
              <a:defRPr/>
            </a:pPr>
            <a:endParaRPr lang="en-US" sz="1400" b="1" dirty="0">
              <a:solidFill>
                <a:srgbClr val="2E2E38"/>
              </a:solidFill>
              <a:latin typeface="Arial" panose="020B0604020202020204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sz="1400" b="1" dirty="0">
                <a:solidFill>
                  <a:schemeClr val="accent5"/>
                </a:solidFill>
                <a:latin typeface="Arial" panose="020B0604020202020204"/>
              </a:rPr>
              <a:t>16</a:t>
            </a:r>
            <a:r>
              <a:rPr lang="en-US" sz="1400" b="1" baseline="30000" dirty="0">
                <a:solidFill>
                  <a:schemeClr val="accent5"/>
                </a:solidFill>
                <a:latin typeface="Arial" panose="020B0604020202020204"/>
              </a:rPr>
              <a:t>th</a:t>
            </a:r>
            <a:r>
              <a:rPr lang="en-US" sz="1400" b="1" dirty="0">
                <a:solidFill>
                  <a:schemeClr val="accent5"/>
                </a:solidFill>
                <a:latin typeface="Arial" panose="020B0604020202020204"/>
              </a:rPr>
              <a:t> August </a:t>
            </a:r>
            <a:r>
              <a:rPr lang="en-US" sz="1400" b="1" dirty="0">
                <a:solidFill>
                  <a:srgbClr val="2E2E38"/>
                </a:solidFill>
                <a:latin typeface="Arial" panose="020B0604020202020204"/>
              </a:rPr>
              <a:t>to be available for Hey, George! users</a:t>
            </a:r>
            <a:endParaRPr lang="cs-CZ" sz="1400" b="1" dirty="0">
              <a:solidFill>
                <a:srgbClr val="2E2E38"/>
              </a:solidFill>
              <a:latin typeface="Arial" panose="020B0604020202020204"/>
            </a:endParaRPr>
          </a:p>
        </p:txBody>
      </p:sp>
      <p:pic>
        <p:nvPicPr>
          <p:cNvPr id="26" name="Grafický objekt 25" descr="Zaškrtnutí v odznáčku 1 se souvislou výplní">
            <a:extLst>
              <a:ext uri="{FF2B5EF4-FFF2-40B4-BE49-F238E27FC236}">
                <a16:creationId xmlns:a16="http://schemas.microsoft.com/office/drawing/2014/main" id="{4AE31840-2A8C-C9CE-D32C-55629DBFC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480" y="2346475"/>
            <a:ext cx="483705" cy="483705"/>
          </a:xfrm>
          <a:prstGeom prst="rect">
            <a:avLst/>
          </a:prstGeom>
        </p:spPr>
      </p:pic>
      <p:pic>
        <p:nvPicPr>
          <p:cNvPr id="28" name="Grafický objekt 27" descr="Zaškrtnutí v odznáčku 1 se souvislou výplní">
            <a:extLst>
              <a:ext uri="{FF2B5EF4-FFF2-40B4-BE49-F238E27FC236}">
                <a16:creationId xmlns:a16="http://schemas.microsoft.com/office/drawing/2014/main" id="{89CE5FA1-FFB4-6261-8BE3-F5ABA286B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2995970"/>
            <a:ext cx="483705" cy="483705"/>
          </a:xfrm>
          <a:prstGeom prst="rect">
            <a:avLst/>
          </a:prstGeom>
        </p:spPr>
      </p:pic>
      <p:pic>
        <p:nvPicPr>
          <p:cNvPr id="30" name="Grafický objekt 29" descr="Zaškrtnutí v odznáčku 1 se souvislou výplní">
            <a:extLst>
              <a:ext uri="{FF2B5EF4-FFF2-40B4-BE49-F238E27FC236}">
                <a16:creationId xmlns:a16="http://schemas.microsoft.com/office/drawing/2014/main" id="{04EF6F26-2658-3D05-C788-64FAA8DB5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99" y="3597536"/>
            <a:ext cx="483705" cy="483705"/>
          </a:xfrm>
          <a:prstGeom prst="rect">
            <a:avLst/>
          </a:prstGeom>
        </p:spPr>
      </p:pic>
      <p:sp>
        <p:nvSpPr>
          <p:cNvPr id="3" name="Obdélník 2">
            <a:extLst>
              <a:ext uri="{FF2B5EF4-FFF2-40B4-BE49-F238E27FC236}">
                <a16:creationId xmlns:a16="http://schemas.microsoft.com/office/drawing/2014/main" id="{F4EFA6E4-E4C4-4CE3-B994-96ABDC6F0628}"/>
              </a:ext>
            </a:extLst>
          </p:cNvPr>
          <p:cNvSpPr/>
          <p:nvPr/>
        </p:nvSpPr>
        <p:spPr>
          <a:xfrm>
            <a:off x="10101211" y="3517417"/>
            <a:ext cx="869995" cy="3406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0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ACD90C62-3B14-495E-BF21-66E772826D54}"/>
              </a:ext>
            </a:extLst>
          </p:cNvPr>
          <p:cNvSpPr/>
          <p:nvPr/>
        </p:nvSpPr>
        <p:spPr>
          <a:xfrm>
            <a:off x="7571194" y="3779787"/>
            <a:ext cx="873941" cy="400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>
                <a:solidFill>
                  <a:schemeClr val="tx1"/>
                </a:solidFill>
              </a:rPr>
              <a:t>Messaging Framework</a:t>
            </a:r>
          </a:p>
        </p:txBody>
      </p:sp>
      <p:cxnSp>
        <p:nvCxnSpPr>
          <p:cNvPr id="6" name="Přímá spojnice se šipkou 5">
            <a:extLst>
              <a:ext uri="{FF2B5EF4-FFF2-40B4-BE49-F238E27FC236}">
                <a16:creationId xmlns:a16="http://schemas.microsoft.com/office/drawing/2014/main" id="{7DF998C9-0781-4684-9D9C-0A65983A0A43}"/>
              </a:ext>
            </a:extLst>
          </p:cNvPr>
          <p:cNvCxnSpPr>
            <a:cxnSpLocks/>
          </p:cNvCxnSpPr>
          <p:nvPr/>
        </p:nvCxnSpPr>
        <p:spPr>
          <a:xfrm>
            <a:off x="7227919" y="3979812"/>
            <a:ext cx="316693" cy="0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bdélník 6">
            <a:extLst>
              <a:ext uri="{FF2B5EF4-FFF2-40B4-BE49-F238E27FC236}">
                <a16:creationId xmlns:a16="http://schemas.microsoft.com/office/drawing/2014/main" id="{5403E2C0-9D2E-4428-AA6B-9A6494855698}"/>
              </a:ext>
            </a:extLst>
          </p:cNvPr>
          <p:cNvSpPr/>
          <p:nvPr/>
        </p:nvSpPr>
        <p:spPr>
          <a:xfrm>
            <a:off x="10108653" y="4183012"/>
            <a:ext cx="856886" cy="35663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0" b="1">
              <a:solidFill>
                <a:schemeClr val="tx1"/>
              </a:solidFill>
            </a:endParaRP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EDCAB672-7695-40BA-89EA-C7632C5B1E42}"/>
              </a:ext>
            </a:extLst>
          </p:cNvPr>
          <p:cNvSpPr/>
          <p:nvPr/>
        </p:nvSpPr>
        <p:spPr>
          <a:xfrm>
            <a:off x="8967294" y="4889194"/>
            <a:ext cx="897109" cy="35267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>
                <a:solidFill>
                  <a:schemeClr val="tx1"/>
                </a:solidFill>
              </a:rPr>
              <a:t>OAI </a:t>
            </a:r>
            <a:br>
              <a:rPr lang="en-US" sz="900" b="1">
                <a:solidFill>
                  <a:schemeClr val="tx1"/>
                </a:solidFill>
              </a:rPr>
            </a:br>
            <a:r>
              <a:rPr lang="en-US" sz="900" b="1">
                <a:solidFill>
                  <a:schemeClr val="tx1"/>
                </a:solidFill>
              </a:rPr>
              <a:t>adapter</a:t>
            </a:r>
          </a:p>
        </p:txBody>
      </p:sp>
      <p:cxnSp>
        <p:nvCxnSpPr>
          <p:cNvPr id="9" name="Přímá spojnice se šipkou 8">
            <a:extLst>
              <a:ext uri="{FF2B5EF4-FFF2-40B4-BE49-F238E27FC236}">
                <a16:creationId xmlns:a16="http://schemas.microsoft.com/office/drawing/2014/main" id="{95EA3F1A-17C2-4913-A17D-63B7652D7A6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444345" y="4093906"/>
            <a:ext cx="527489" cy="277130"/>
          </a:xfrm>
          <a:prstGeom prst="straightConnector1">
            <a:avLst/>
          </a:prstGeom>
          <a:ln w="31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3D79F303-DAB3-455E-8E04-2F15EC113627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441555" y="4169753"/>
            <a:ext cx="525739" cy="895780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E261E176-CD46-4131-BFC9-1333D378022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8441555" y="3034365"/>
            <a:ext cx="522336" cy="745422"/>
          </a:xfrm>
          <a:prstGeom prst="straightConnector1">
            <a:avLst/>
          </a:prstGeom>
          <a:ln w="31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ovéPole 17">
            <a:extLst>
              <a:ext uri="{FF2B5EF4-FFF2-40B4-BE49-F238E27FC236}">
                <a16:creationId xmlns:a16="http://schemas.microsoft.com/office/drawing/2014/main" id="{3CC81519-6CD7-4586-804F-FFC3923571B2}"/>
              </a:ext>
            </a:extLst>
          </p:cNvPr>
          <p:cNvSpPr txBox="1"/>
          <p:nvPr/>
        </p:nvSpPr>
        <p:spPr>
          <a:xfrm>
            <a:off x="10230370" y="3327138"/>
            <a:ext cx="5918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err="1">
                <a:solidFill>
                  <a:schemeClr val="bg1"/>
                </a:solidFill>
              </a:rPr>
              <a:t>Genesys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15" name="Obdélník 14">
            <a:extLst>
              <a:ext uri="{FF2B5EF4-FFF2-40B4-BE49-F238E27FC236}">
                <a16:creationId xmlns:a16="http://schemas.microsoft.com/office/drawing/2014/main" id="{24177594-C69D-4A7E-9C35-25242CC260E7}"/>
              </a:ext>
            </a:extLst>
          </p:cNvPr>
          <p:cNvSpPr/>
          <p:nvPr/>
        </p:nvSpPr>
        <p:spPr>
          <a:xfrm>
            <a:off x="8971834" y="4192585"/>
            <a:ext cx="897109" cy="35690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>
                <a:solidFill>
                  <a:schemeClr val="tx1"/>
                </a:solidFill>
              </a:rPr>
              <a:t>Watson adapter</a:t>
            </a:r>
          </a:p>
        </p:txBody>
      </p:sp>
      <p:sp>
        <p:nvSpPr>
          <p:cNvPr id="16" name="Obdélník 15">
            <a:extLst>
              <a:ext uri="{FF2B5EF4-FFF2-40B4-BE49-F238E27FC236}">
                <a16:creationId xmlns:a16="http://schemas.microsoft.com/office/drawing/2014/main" id="{4F9EF1ED-F4A6-4D2D-AA1D-648DB3436CB0}"/>
              </a:ext>
            </a:extLst>
          </p:cNvPr>
          <p:cNvSpPr/>
          <p:nvPr/>
        </p:nvSpPr>
        <p:spPr>
          <a:xfrm>
            <a:off x="8963891" y="3524823"/>
            <a:ext cx="890252" cy="3276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>
                <a:solidFill>
                  <a:schemeClr val="bg1"/>
                </a:solidFill>
              </a:rPr>
              <a:t>Call center adapter</a:t>
            </a:r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893D2807-E9EE-47D9-A587-69E9FC8D647F}"/>
              </a:ext>
            </a:extLst>
          </p:cNvPr>
          <p:cNvSpPr/>
          <p:nvPr/>
        </p:nvSpPr>
        <p:spPr>
          <a:xfrm>
            <a:off x="8963891" y="2858026"/>
            <a:ext cx="890252" cy="3526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>
                <a:solidFill>
                  <a:schemeClr val="bg1"/>
                </a:solidFill>
              </a:rPr>
              <a:t>Watson adapter</a:t>
            </a:r>
          </a:p>
        </p:txBody>
      </p: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F8B5261B-3545-4D06-9683-C02D8E698C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452874" y="3688667"/>
            <a:ext cx="511017" cy="161968"/>
          </a:xfrm>
          <a:prstGeom prst="straightConnector1">
            <a:avLst/>
          </a:prstGeom>
          <a:ln w="31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bdélník 19">
            <a:extLst>
              <a:ext uri="{FF2B5EF4-FFF2-40B4-BE49-F238E27FC236}">
                <a16:creationId xmlns:a16="http://schemas.microsoft.com/office/drawing/2014/main" id="{A9E44F16-782E-4BFC-9585-B421784BEA4C}"/>
              </a:ext>
            </a:extLst>
          </p:cNvPr>
          <p:cNvSpPr/>
          <p:nvPr/>
        </p:nvSpPr>
        <p:spPr>
          <a:xfrm>
            <a:off x="10142557" y="2854010"/>
            <a:ext cx="836022" cy="3526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0"/>
          </a:p>
        </p:txBody>
      </p:sp>
      <p:sp>
        <p:nvSpPr>
          <p:cNvPr id="21" name="TextovéPole 28">
            <a:extLst>
              <a:ext uri="{FF2B5EF4-FFF2-40B4-BE49-F238E27FC236}">
                <a16:creationId xmlns:a16="http://schemas.microsoft.com/office/drawing/2014/main" id="{3E46B95A-CBEC-4381-925F-90C300476562}"/>
              </a:ext>
            </a:extLst>
          </p:cNvPr>
          <p:cNvSpPr txBox="1"/>
          <p:nvPr/>
        </p:nvSpPr>
        <p:spPr>
          <a:xfrm>
            <a:off x="10179829" y="2680697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>
                <a:solidFill>
                  <a:schemeClr val="bg1"/>
                </a:solidFill>
              </a:rPr>
              <a:t>IBM Watson</a:t>
            </a:r>
          </a:p>
        </p:txBody>
      </p: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0F93614E-3497-4953-99E3-7E3528AE3F5D}"/>
              </a:ext>
            </a:extLst>
          </p:cNvPr>
          <p:cNvCxnSpPr>
            <a:cxnSpLocks/>
          </p:cNvCxnSpPr>
          <p:nvPr/>
        </p:nvCxnSpPr>
        <p:spPr>
          <a:xfrm>
            <a:off x="9860406" y="3034364"/>
            <a:ext cx="275720" cy="1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Přímá spojnice se šipkou 24">
            <a:extLst>
              <a:ext uri="{FF2B5EF4-FFF2-40B4-BE49-F238E27FC236}">
                <a16:creationId xmlns:a16="http://schemas.microsoft.com/office/drawing/2014/main" id="{A0A6B913-3F36-4FB8-8D05-2CCDAADDCF95}"/>
              </a:ext>
            </a:extLst>
          </p:cNvPr>
          <p:cNvCxnSpPr>
            <a:cxnSpLocks/>
          </p:cNvCxnSpPr>
          <p:nvPr/>
        </p:nvCxnSpPr>
        <p:spPr>
          <a:xfrm>
            <a:off x="9850265" y="3688667"/>
            <a:ext cx="255157" cy="0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Přímá spojnice se šipkou 26">
            <a:extLst>
              <a:ext uri="{FF2B5EF4-FFF2-40B4-BE49-F238E27FC236}">
                <a16:creationId xmlns:a16="http://schemas.microsoft.com/office/drawing/2014/main" id="{4E6AADD2-EAF0-4EAD-A6AD-A85109D8C95F}"/>
              </a:ext>
            </a:extLst>
          </p:cNvPr>
          <p:cNvCxnSpPr>
            <a:cxnSpLocks/>
          </p:cNvCxnSpPr>
          <p:nvPr/>
        </p:nvCxnSpPr>
        <p:spPr>
          <a:xfrm>
            <a:off x="9868943" y="4358336"/>
            <a:ext cx="237511" cy="0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Graphic 52" descr="Call center outline">
            <a:extLst>
              <a:ext uri="{FF2B5EF4-FFF2-40B4-BE49-F238E27FC236}">
                <a16:creationId xmlns:a16="http://schemas.microsoft.com/office/drawing/2014/main" id="{67C623DC-9F77-4224-834D-DB376F951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58211" y="3501160"/>
            <a:ext cx="356634" cy="356634"/>
          </a:xfrm>
          <a:prstGeom prst="rect">
            <a:avLst/>
          </a:prstGeom>
        </p:spPr>
      </p:pic>
      <p:pic>
        <p:nvPicPr>
          <p:cNvPr id="39" name="Graphic 53" descr="Chat bubble outline">
            <a:extLst>
              <a:ext uri="{FF2B5EF4-FFF2-40B4-BE49-F238E27FC236}">
                <a16:creationId xmlns:a16="http://schemas.microsoft.com/office/drawing/2014/main" id="{BA1CBBD9-CFF6-4CEB-8BEA-5C45C2D5D2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56395" y="2846239"/>
            <a:ext cx="384473" cy="384473"/>
          </a:xfrm>
          <a:prstGeom prst="rect">
            <a:avLst/>
          </a:prstGeom>
        </p:spPr>
      </p:pic>
      <p:pic>
        <p:nvPicPr>
          <p:cNvPr id="40" name="Graphic 54" descr="Chat bubble outline">
            <a:extLst>
              <a:ext uri="{FF2B5EF4-FFF2-40B4-BE49-F238E27FC236}">
                <a16:creationId xmlns:a16="http://schemas.microsoft.com/office/drawing/2014/main" id="{95AB7700-0ED0-498D-A6FD-590C4669C2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52518" y="4167851"/>
            <a:ext cx="384473" cy="384473"/>
          </a:xfrm>
          <a:prstGeom prst="rect">
            <a:avLst/>
          </a:prstGeom>
        </p:spPr>
      </p:pic>
      <p:pic>
        <p:nvPicPr>
          <p:cNvPr id="44" name="Obrázek 43">
            <a:extLst>
              <a:ext uri="{FF2B5EF4-FFF2-40B4-BE49-F238E27FC236}">
                <a16:creationId xmlns:a16="http://schemas.microsoft.com/office/drawing/2014/main" id="{2F8FA521-E013-E645-0585-67F18F78D8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2338" y="3280072"/>
            <a:ext cx="630231" cy="1338751"/>
          </a:xfrm>
          <a:prstGeom prst="rect">
            <a:avLst/>
          </a:prstGeom>
        </p:spPr>
      </p:pic>
      <p:sp>
        <p:nvSpPr>
          <p:cNvPr id="46" name="TextovéPole 45">
            <a:extLst>
              <a:ext uri="{FF2B5EF4-FFF2-40B4-BE49-F238E27FC236}">
                <a16:creationId xmlns:a16="http://schemas.microsoft.com/office/drawing/2014/main" id="{595528D0-B3B5-F60F-29C9-7256B45B753A}"/>
              </a:ext>
            </a:extLst>
          </p:cNvPr>
          <p:cNvSpPr txBox="1"/>
          <p:nvPr/>
        </p:nvSpPr>
        <p:spPr>
          <a:xfrm>
            <a:off x="6188767" y="4614366"/>
            <a:ext cx="1354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>
                <a:solidFill>
                  <a:srgbClr val="000000"/>
                </a:solidFill>
                <a:effectLst/>
                <a:latin typeface="+mj-lt"/>
              </a:rPr>
              <a:t>CHAT UI Client</a:t>
            </a:r>
            <a:br>
              <a:rPr lang="en-US" sz="800">
                <a:latin typeface="+mj-lt"/>
              </a:rPr>
            </a:br>
            <a:r>
              <a:rPr lang="en-US" sz="800" b="0" i="0">
                <a:solidFill>
                  <a:srgbClr val="000000"/>
                </a:solidFill>
                <a:effectLst/>
                <a:latin typeface="+mj-lt"/>
              </a:rPr>
              <a:t>George App </a:t>
            </a:r>
            <a:r>
              <a:rPr lang="en-US" sz="800" b="0" i="0" err="1">
                <a:solidFill>
                  <a:srgbClr val="000000"/>
                </a:solidFill>
                <a:effectLst/>
                <a:latin typeface="+mj-lt"/>
              </a:rPr>
              <a:t>Webview</a:t>
            </a:r>
            <a:endParaRPr lang="cs-CZ" sz="800">
              <a:latin typeface="+mj-lt"/>
            </a:endParaRPr>
          </a:p>
        </p:txBody>
      </p:sp>
      <p:sp>
        <p:nvSpPr>
          <p:cNvPr id="61" name="Obdélník: se zakulacenými rohy 60">
            <a:extLst>
              <a:ext uri="{FF2B5EF4-FFF2-40B4-BE49-F238E27FC236}">
                <a16:creationId xmlns:a16="http://schemas.microsoft.com/office/drawing/2014/main" id="{513A8023-38CE-8AC4-6B15-C061AC7CE765}"/>
              </a:ext>
            </a:extLst>
          </p:cNvPr>
          <p:cNvSpPr/>
          <p:nvPr/>
        </p:nvSpPr>
        <p:spPr>
          <a:xfrm>
            <a:off x="9593202" y="3219831"/>
            <a:ext cx="260942" cy="99770"/>
          </a:xfrm>
          <a:prstGeom prst="round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 anchorCtr="0"/>
          <a:lstStyle/>
          <a:p>
            <a:pPr algn="ctr"/>
            <a:r>
              <a:rPr lang="en-US" sz="700">
                <a:solidFill>
                  <a:schemeClr val="bg1"/>
                </a:solidFill>
              </a:rPr>
              <a:t>CSAS</a:t>
            </a:r>
            <a:endParaRPr lang="cs-CZ" sz="700" err="1">
              <a:solidFill>
                <a:schemeClr val="bg1"/>
              </a:solidFill>
            </a:endParaRPr>
          </a:p>
        </p:txBody>
      </p:sp>
      <p:sp>
        <p:nvSpPr>
          <p:cNvPr id="64" name="Obdélník: se zakulacenými rohy 63">
            <a:extLst>
              <a:ext uri="{FF2B5EF4-FFF2-40B4-BE49-F238E27FC236}">
                <a16:creationId xmlns:a16="http://schemas.microsoft.com/office/drawing/2014/main" id="{F03F6E6B-CAA9-7314-1B99-4D2F6E774EF5}"/>
              </a:ext>
            </a:extLst>
          </p:cNvPr>
          <p:cNvSpPr/>
          <p:nvPr/>
        </p:nvSpPr>
        <p:spPr>
          <a:xfrm>
            <a:off x="9589324" y="3867756"/>
            <a:ext cx="260942" cy="99770"/>
          </a:xfrm>
          <a:prstGeom prst="round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 anchorCtr="0"/>
          <a:lstStyle/>
          <a:p>
            <a:pPr algn="ctr"/>
            <a:r>
              <a:rPr lang="en-US" sz="700">
                <a:solidFill>
                  <a:schemeClr val="bg1"/>
                </a:solidFill>
              </a:rPr>
              <a:t>CSAS</a:t>
            </a:r>
            <a:endParaRPr lang="cs-CZ" sz="700" err="1">
              <a:solidFill>
                <a:schemeClr val="bg1"/>
              </a:solidFill>
            </a:endParaRPr>
          </a:p>
        </p:txBody>
      </p:sp>
      <p:sp>
        <p:nvSpPr>
          <p:cNvPr id="65" name="Obdélník: se zakulacenými rohy 64">
            <a:extLst>
              <a:ext uri="{FF2B5EF4-FFF2-40B4-BE49-F238E27FC236}">
                <a16:creationId xmlns:a16="http://schemas.microsoft.com/office/drawing/2014/main" id="{FF7E6168-3811-0B82-E3AC-F657A631BD26}"/>
              </a:ext>
            </a:extLst>
          </p:cNvPr>
          <p:cNvSpPr/>
          <p:nvPr/>
        </p:nvSpPr>
        <p:spPr>
          <a:xfrm>
            <a:off x="10710264" y="3874277"/>
            <a:ext cx="260942" cy="99770"/>
          </a:xfrm>
          <a:prstGeom prst="round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 anchorCtr="0"/>
          <a:lstStyle/>
          <a:p>
            <a:pPr algn="ctr"/>
            <a:r>
              <a:rPr lang="en-US" sz="700">
                <a:solidFill>
                  <a:schemeClr val="bg1"/>
                </a:solidFill>
              </a:rPr>
              <a:t>CSAS</a:t>
            </a:r>
            <a:endParaRPr lang="cs-CZ" sz="700" err="1">
              <a:solidFill>
                <a:schemeClr val="bg1"/>
              </a:solidFill>
            </a:endParaRPr>
          </a:p>
        </p:txBody>
      </p:sp>
      <p:sp>
        <p:nvSpPr>
          <p:cNvPr id="66" name="Obdélník 65">
            <a:extLst>
              <a:ext uri="{FF2B5EF4-FFF2-40B4-BE49-F238E27FC236}">
                <a16:creationId xmlns:a16="http://schemas.microsoft.com/office/drawing/2014/main" id="{7B4FD461-10BA-97F9-CB10-F2D0ACAE20EE}"/>
              </a:ext>
            </a:extLst>
          </p:cNvPr>
          <p:cNvSpPr/>
          <p:nvPr/>
        </p:nvSpPr>
        <p:spPr>
          <a:xfrm>
            <a:off x="10111443" y="4888412"/>
            <a:ext cx="856886" cy="35663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0" b="1">
              <a:solidFill>
                <a:schemeClr val="tx1"/>
              </a:solidFill>
            </a:endParaRPr>
          </a:p>
        </p:txBody>
      </p:sp>
      <p:cxnSp>
        <p:nvCxnSpPr>
          <p:cNvPr id="67" name="Přímá spojnice se šipkou 66">
            <a:extLst>
              <a:ext uri="{FF2B5EF4-FFF2-40B4-BE49-F238E27FC236}">
                <a16:creationId xmlns:a16="http://schemas.microsoft.com/office/drawing/2014/main" id="{C4E58474-F31A-780D-685F-BBDCA45D0743}"/>
              </a:ext>
            </a:extLst>
          </p:cNvPr>
          <p:cNvCxnSpPr>
            <a:cxnSpLocks/>
          </p:cNvCxnSpPr>
          <p:nvPr/>
        </p:nvCxnSpPr>
        <p:spPr>
          <a:xfrm>
            <a:off x="9871142" y="5063688"/>
            <a:ext cx="237511" cy="0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bdélník: se zakulacenými rohy 69">
            <a:extLst>
              <a:ext uri="{FF2B5EF4-FFF2-40B4-BE49-F238E27FC236}">
                <a16:creationId xmlns:a16="http://schemas.microsoft.com/office/drawing/2014/main" id="{2DC3EB7A-AD6A-4BED-F207-440ECCA50402}"/>
              </a:ext>
            </a:extLst>
          </p:cNvPr>
          <p:cNvSpPr/>
          <p:nvPr/>
        </p:nvSpPr>
        <p:spPr>
          <a:xfrm>
            <a:off x="8180613" y="4203621"/>
            <a:ext cx="260942" cy="9977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 anchorCtr="0"/>
          <a:lstStyle/>
          <a:p>
            <a:pPr algn="ctr"/>
            <a:r>
              <a:rPr lang="en-US" sz="700">
                <a:solidFill>
                  <a:schemeClr val="bg1"/>
                </a:solidFill>
              </a:rPr>
              <a:t>ED</a:t>
            </a:r>
            <a:endParaRPr lang="cs-CZ" sz="700" err="1">
              <a:solidFill>
                <a:schemeClr val="bg1"/>
              </a:solidFill>
            </a:endParaRPr>
          </a:p>
        </p:txBody>
      </p:sp>
      <p:sp>
        <p:nvSpPr>
          <p:cNvPr id="71" name="Obdélník: se zakulacenými rohy 70">
            <a:extLst>
              <a:ext uri="{FF2B5EF4-FFF2-40B4-BE49-F238E27FC236}">
                <a16:creationId xmlns:a16="http://schemas.microsoft.com/office/drawing/2014/main" id="{CB92E36B-081B-F39B-7C20-EC9E0D4AA12C}"/>
              </a:ext>
            </a:extLst>
          </p:cNvPr>
          <p:cNvSpPr/>
          <p:nvPr/>
        </p:nvSpPr>
        <p:spPr>
          <a:xfrm>
            <a:off x="9604826" y="4564481"/>
            <a:ext cx="260942" cy="9977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 anchorCtr="0"/>
          <a:lstStyle/>
          <a:p>
            <a:pPr algn="ctr"/>
            <a:r>
              <a:rPr lang="en-US" sz="700">
                <a:solidFill>
                  <a:schemeClr val="bg1"/>
                </a:solidFill>
              </a:rPr>
              <a:t>ED</a:t>
            </a:r>
            <a:endParaRPr lang="cs-CZ" sz="700" err="1">
              <a:solidFill>
                <a:schemeClr val="bg1"/>
              </a:solidFill>
            </a:endParaRPr>
          </a:p>
        </p:txBody>
      </p:sp>
      <p:sp>
        <p:nvSpPr>
          <p:cNvPr id="72" name="Obdélník: se zakulacenými rohy 71">
            <a:extLst>
              <a:ext uri="{FF2B5EF4-FFF2-40B4-BE49-F238E27FC236}">
                <a16:creationId xmlns:a16="http://schemas.microsoft.com/office/drawing/2014/main" id="{D5531B51-0ACF-B4BD-D23C-080F55B9509D}"/>
              </a:ext>
            </a:extLst>
          </p:cNvPr>
          <p:cNvSpPr/>
          <p:nvPr/>
        </p:nvSpPr>
        <p:spPr>
          <a:xfrm>
            <a:off x="9607018" y="5257676"/>
            <a:ext cx="260942" cy="9977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 anchorCtr="0"/>
          <a:lstStyle/>
          <a:p>
            <a:pPr algn="ctr"/>
            <a:r>
              <a:rPr lang="en-US" sz="700">
                <a:solidFill>
                  <a:schemeClr val="bg1"/>
                </a:solidFill>
              </a:rPr>
              <a:t>ED</a:t>
            </a:r>
            <a:endParaRPr lang="cs-CZ" sz="700" err="1">
              <a:solidFill>
                <a:schemeClr val="bg1"/>
              </a:solidFill>
            </a:endParaRPr>
          </a:p>
        </p:txBody>
      </p:sp>
      <p:pic>
        <p:nvPicPr>
          <p:cNvPr id="78" name="Obrázek 77" descr="Obsah obrázku Písmo, Grafika, snímek obrazovky, černá&#10;&#10;Popis byl vytvořen automaticky">
            <a:extLst>
              <a:ext uri="{FF2B5EF4-FFF2-40B4-BE49-F238E27FC236}">
                <a16:creationId xmlns:a16="http://schemas.microsoft.com/office/drawing/2014/main" id="{98915E68-76A6-B87F-0848-FE9B030399D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512"/>
          <a:stretch/>
        </p:blipFill>
        <p:spPr>
          <a:xfrm>
            <a:off x="10393317" y="4933038"/>
            <a:ext cx="259845" cy="261031"/>
          </a:xfrm>
          <a:prstGeom prst="rect">
            <a:avLst/>
          </a:prstGeom>
        </p:spPr>
      </p:pic>
      <p:sp>
        <p:nvSpPr>
          <p:cNvPr id="79" name="TextovéPole 28">
            <a:extLst>
              <a:ext uri="{FF2B5EF4-FFF2-40B4-BE49-F238E27FC236}">
                <a16:creationId xmlns:a16="http://schemas.microsoft.com/office/drawing/2014/main" id="{B6E12DA3-6882-DD8D-8D4A-1A9CDD2D50C4}"/>
              </a:ext>
            </a:extLst>
          </p:cNvPr>
          <p:cNvSpPr txBox="1"/>
          <p:nvPr/>
        </p:nvSpPr>
        <p:spPr>
          <a:xfrm>
            <a:off x="10124558" y="4696592"/>
            <a:ext cx="8338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>
                <a:solidFill>
                  <a:schemeClr val="bg1"/>
                </a:solidFill>
              </a:rPr>
              <a:t>Azure </a:t>
            </a:r>
            <a:r>
              <a:rPr lang="en-US" sz="800" err="1">
                <a:solidFill>
                  <a:schemeClr val="bg1"/>
                </a:solidFill>
              </a:rPr>
              <a:t>OpenAI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80" name="TextovéPole 28">
            <a:extLst>
              <a:ext uri="{FF2B5EF4-FFF2-40B4-BE49-F238E27FC236}">
                <a16:creationId xmlns:a16="http://schemas.microsoft.com/office/drawing/2014/main" id="{02C28F76-FD2B-64F4-233B-E505E522FCB0}"/>
              </a:ext>
            </a:extLst>
          </p:cNvPr>
          <p:cNvSpPr txBox="1"/>
          <p:nvPr/>
        </p:nvSpPr>
        <p:spPr>
          <a:xfrm>
            <a:off x="10175009" y="3988177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>
                <a:solidFill>
                  <a:schemeClr val="bg1"/>
                </a:solidFill>
              </a:rPr>
              <a:t>IBM Watson</a:t>
            </a:r>
          </a:p>
        </p:txBody>
      </p:sp>
      <p:pic>
        <p:nvPicPr>
          <p:cNvPr id="85" name="Obrázek 84">
            <a:extLst>
              <a:ext uri="{FF2B5EF4-FFF2-40B4-BE49-F238E27FC236}">
                <a16:creationId xmlns:a16="http://schemas.microsoft.com/office/drawing/2014/main" id="{F74DA5BF-1DA4-349D-89BC-6F5869DFB6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69058" y="5251015"/>
            <a:ext cx="188952" cy="173464"/>
          </a:xfrm>
          <a:prstGeom prst="rect">
            <a:avLst/>
          </a:prstGeom>
        </p:spPr>
      </p:pic>
      <p:sp>
        <p:nvSpPr>
          <p:cNvPr id="93" name="TextovéPole 55">
            <a:extLst>
              <a:ext uri="{FF2B5EF4-FFF2-40B4-BE49-F238E27FC236}">
                <a16:creationId xmlns:a16="http://schemas.microsoft.com/office/drawing/2014/main" id="{55EAD59F-336A-4226-BE8F-72E8891D901A}"/>
              </a:ext>
            </a:extLst>
          </p:cNvPr>
          <p:cNvSpPr txBox="1"/>
          <p:nvPr/>
        </p:nvSpPr>
        <p:spPr>
          <a:xfrm>
            <a:off x="8565273" y="1858445"/>
            <a:ext cx="1177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b="1" dirty="0">
                <a:solidFill>
                  <a:schemeClr val="bg1"/>
                </a:solidFill>
              </a:rPr>
              <a:t>AS-IS</a:t>
            </a:r>
            <a:r>
              <a:rPr lang="en-US" sz="700" dirty="0">
                <a:solidFill>
                  <a:schemeClr val="bg1"/>
                </a:solidFill>
              </a:rPr>
              <a:t> components</a:t>
            </a:r>
            <a:br>
              <a:rPr lang="en-US" sz="700" dirty="0">
                <a:solidFill>
                  <a:schemeClr val="bg1"/>
                </a:solidFill>
              </a:rPr>
            </a:br>
            <a:r>
              <a:rPr lang="en-US" sz="700" dirty="0">
                <a:solidFill>
                  <a:schemeClr val="bg1"/>
                </a:solidFill>
              </a:rPr>
              <a:t>provided by</a:t>
            </a:r>
            <a:r>
              <a:rPr lang="cs-CZ" sz="700" dirty="0">
                <a:solidFill>
                  <a:schemeClr val="bg1"/>
                </a:solidFill>
              </a:rPr>
              <a:t> </a:t>
            </a:r>
            <a:br>
              <a:rPr lang="en-US" sz="700" dirty="0">
                <a:solidFill>
                  <a:schemeClr val="bg1"/>
                </a:solidFill>
              </a:rPr>
            </a:br>
            <a:r>
              <a:rPr lang="cs-CZ" sz="700" b="1" dirty="0">
                <a:solidFill>
                  <a:schemeClr val="bg1"/>
                </a:solidFill>
              </a:rPr>
              <a:t>Georg</a:t>
            </a:r>
            <a:r>
              <a:rPr lang="en-US" sz="700" b="1" dirty="0">
                <a:solidFill>
                  <a:schemeClr val="bg1"/>
                </a:solidFill>
              </a:rPr>
              <a:t>e chat team</a:t>
            </a:r>
          </a:p>
        </p:txBody>
      </p:sp>
      <p:sp>
        <p:nvSpPr>
          <p:cNvPr id="95" name="TextovéPole 59">
            <a:extLst>
              <a:ext uri="{FF2B5EF4-FFF2-40B4-BE49-F238E27FC236}">
                <a16:creationId xmlns:a16="http://schemas.microsoft.com/office/drawing/2014/main" id="{80DFFF04-1329-4F8C-9B41-1E921EA6158F}"/>
              </a:ext>
            </a:extLst>
          </p:cNvPr>
          <p:cNvSpPr txBox="1"/>
          <p:nvPr/>
        </p:nvSpPr>
        <p:spPr>
          <a:xfrm>
            <a:off x="6788586" y="1858445"/>
            <a:ext cx="9637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b="1" dirty="0">
                <a:solidFill>
                  <a:schemeClr val="bg1"/>
                </a:solidFill>
              </a:rPr>
              <a:t>AS-IS</a:t>
            </a:r>
            <a:r>
              <a:rPr lang="en-US" sz="700" dirty="0">
                <a:solidFill>
                  <a:schemeClr val="bg1"/>
                </a:solidFill>
              </a:rPr>
              <a:t> components</a:t>
            </a:r>
            <a:br>
              <a:rPr lang="en-US" sz="700" dirty="0">
                <a:solidFill>
                  <a:schemeClr val="bg1"/>
                </a:solidFill>
              </a:rPr>
            </a:br>
            <a:r>
              <a:rPr lang="en-US" sz="700" dirty="0">
                <a:solidFill>
                  <a:schemeClr val="bg1"/>
                </a:solidFill>
              </a:rPr>
              <a:t>provided by </a:t>
            </a:r>
            <a:br>
              <a:rPr lang="en-US" sz="700" dirty="0">
                <a:solidFill>
                  <a:schemeClr val="bg1"/>
                </a:solidFill>
              </a:rPr>
            </a:br>
            <a:r>
              <a:rPr lang="en-US" sz="700" b="1" dirty="0">
                <a:solidFill>
                  <a:schemeClr val="bg1"/>
                </a:solidFill>
              </a:rPr>
              <a:t>local country</a:t>
            </a:r>
          </a:p>
        </p:txBody>
      </p:sp>
      <p:sp>
        <p:nvSpPr>
          <p:cNvPr id="96" name="Obdélník 95">
            <a:extLst>
              <a:ext uri="{FF2B5EF4-FFF2-40B4-BE49-F238E27FC236}">
                <a16:creationId xmlns:a16="http://schemas.microsoft.com/office/drawing/2014/main" id="{032C73AD-CD77-4657-93B6-A57B84C5A8DB}"/>
              </a:ext>
            </a:extLst>
          </p:cNvPr>
          <p:cNvSpPr/>
          <p:nvPr/>
        </p:nvSpPr>
        <p:spPr>
          <a:xfrm>
            <a:off x="6549109" y="1950792"/>
            <a:ext cx="256116" cy="23918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98" name="Obdélník 97">
            <a:extLst>
              <a:ext uri="{FF2B5EF4-FFF2-40B4-BE49-F238E27FC236}">
                <a16:creationId xmlns:a16="http://schemas.microsoft.com/office/drawing/2014/main" id="{D7183CAC-3094-47EF-B161-F3091746BC50}"/>
              </a:ext>
            </a:extLst>
          </p:cNvPr>
          <p:cNvSpPr/>
          <p:nvPr/>
        </p:nvSpPr>
        <p:spPr>
          <a:xfrm>
            <a:off x="8310285" y="1950793"/>
            <a:ext cx="254988" cy="2391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00" b="1">
              <a:solidFill>
                <a:schemeClr val="tx1"/>
              </a:solidFill>
            </a:endParaRPr>
          </a:p>
        </p:txBody>
      </p:sp>
      <p:sp>
        <p:nvSpPr>
          <p:cNvPr id="99" name="Obdélník 98">
            <a:extLst>
              <a:ext uri="{FF2B5EF4-FFF2-40B4-BE49-F238E27FC236}">
                <a16:creationId xmlns:a16="http://schemas.microsoft.com/office/drawing/2014/main" id="{49B528AA-0B57-44B9-A24B-D4B5BF6D5297}"/>
              </a:ext>
            </a:extLst>
          </p:cNvPr>
          <p:cNvSpPr/>
          <p:nvPr/>
        </p:nvSpPr>
        <p:spPr>
          <a:xfrm>
            <a:off x="9970487" y="1950792"/>
            <a:ext cx="254989" cy="239181"/>
          </a:xfrm>
          <a:prstGeom prst="rect">
            <a:avLst/>
          </a:prstGeom>
          <a:solidFill>
            <a:srgbClr val="1A9AFA"/>
          </a:solidFill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00" b="1">
              <a:solidFill>
                <a:schemeClr val="bg1"/>
              </a:solidFill>
            </a:endParaRPr>
          </a:p>
        </p:txBody>
      </p:sp>
      <p:sp>
        <p:nvSpPr>
          <p:cNvPr id="100" name="TextovéPole 77">
            <a:extLst>
              <a:ext uri="{FF2B5EF4-FFF2-40B4-BE49-F238E27FC236}">
                <a16:creationId xmlns:a16="http://schemas.microsoft.com/office/drawing/2014/main" id="{15EA7E86-5359-4376-988E-F5B370C30655}"/>
              </a:ext>
            </a:extLst>
          </p:cNvPr>
          <p:cNvSpPr txBox="1"/>
          <p:nvPr/>
        </p:nvSpPr>
        <p:spPr>
          <a:xfrm>
            <a:off x="10230370" y="1871476"/>
            <a:ext cx="94448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b="1" dirty="0">
                <a:solidFill>
                  <a:schemeClr val="bg1"/>
                </a:solidFill>
              </a:rPr>
              <a:t>New</a:t>
            </a:r>
            <a:r>
              <a:rPr lang="en-US" sz="700" dirty="0">
                <a:solidFill>
                  <a:schemeClr val="bg1"/>
                </a:solidFill>
              </a:rPr>
              <a:t> components</a:t>
            </a:r>
            <a:br>
              <a:rPr lang="cs-CZ" sz="700" dirty="0">
                <a:solidFill>
                  <a:schemeClr val="bg1"/>
                </a:solidFill>
              </a:rPr>
            </a:br>
            <a:r>
              <a:rPr lang="cs-CZ" sz="700" dirty="0">
                <a:solidFill>
                  <a:schemeClr val="bg1"/>
                </a:solidFill>
              </a:rPr>
              <a:t>p</a:t>
            </a:r>
            <a:r>
              <a:rPr lang="en-US" sz="700" dirty="0" err="1">
                <a:solidFill>
                  <a:schemeClr val="bg1"/>
                </a:solidFill>
              </a:rPr>
              <a:t>rovided</a:t>
            </a:r>
            <a:r>
              <a:rPr lang="en-US" sz="700" dirty="0">
                <a:solidFill>
                  <a:schemeClr val="bg1"/>
                </a:solidFill>
              </a:rPr>
              <a:t> by</a:t>
            </a:r>
            <a:r>
              <a:rPr lang="cs-CZ" sz="700" dirty="0">
                <a:solidFill>
                  <a:schemeClr val="bg1"/>
                </a:solidFill>
              </a:rPr>
              <a:t> </a:t>
            </a:r>
            <a:br>
              <a:rPr lang="en-US" sz="700" dirty="0">
                <a:solidFill>
                  <a:schemeClr val="bg1"/>
                </a:solidFill>
              </a:rPr>
            </a:br>
            <a:r>
              <a:rPr lang="cs-CZ" sz="700" b="1" dirty="0">
                <a:solidFill>
                  <a:schemeClr val="bg1"/>
                </a:solidFill>
              </a:rPr>
              <a:t>Georg</a:t>
            </a:r>
            <a:r>
              <a:rPr lang="en-US" sz="700" b="1" dirty="0">
                <a:solidFill>
                  <a:schemeClr val="bg1"/>
                </a:solidFill>
              </a:rPr>
              <a:t>e chat team</a:t>
            </a:r>
          </a:p>
        </p:txBody>
      </p:sp>
      <p:sp>
        <p:nvSpPr>
          <p:cNvPr id="101" name="TextovéPole 100">
            <a:extLst>
              <a:ext uri="{FF2B5EF4-FFF2-40B4-BE49-F238E27FC236}">
                <a16:creationId xmlns:a16="http://schemas.microsoft.com/office/drawing/2014/main" id="{6928F9E7-926C-36B0-D478-AC8808529623}"/>
              </a:ext>
            </a:extLst>
          </p:cNvPr>
          <p:cNvSpPr txBox="1"/>
          <p:nvPr/>
        </p:nvSpPr>
        <p:spPr>
          <a:xfrm>
            <a:off x="6327904" y="1717040"/>
            <a:ext cx="384721" cy="154658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algn="l">
              <a:lnSpc>
                <a:spcPct val="85000"/>
              </a:lnSpc>
              <a:spcAft>
                <a:spcPts val="600"/>
              </a:spcAft>
              <a:buSzPct val="110000"/>
            </a:pPr>
            <a:r>
              <a:rPr lang="en-US" sz="900" dirty="0">
                <a:solidFill>
                  <a:schemeClr val="bg1"/>
                </a:solidFill>
              </a:rPr>
              <a:t>Legend</a:t>
            </a:r>
            <a:endParaRPr lang="cs-CZ" sz="900" dirty="0">
              <a:solidFill>
                <a:schemeClr val="bg1"/>
              </a:solidFill>
            </a:endParaRPr>
          </a:p>
        </p:txBody>
      </p:sp>
      <p:grpSp>
        <p:nvGrpSpPr>
          <p:cNvPr id="4" name="Skupina 3">
            <a:extLst>
              <a:ext uri="{FF2B5EF4-FFF2-40B4-BE49-F238E27FC236}">
                <a16:creationId xmlns:a16="http://schemas.microsoft.com/office/drawing/2014/main" id="{5E5C366F-2E56-B882-746B-CCFF7D6FBF32}"/>
              </a:ext>
            </a:extLst>
          </p:cNvPr>
          <p:cNvGrpSpPr/>
          <p:nvPr/>
        </p:nvGrpSpPr>
        <p:grpSpPr>
          <a:xfrm>
            <a:off x="6123999" y="5991609"/>
            <a:ext cx="1684211" cy="1016591"/>
            <a:chOff x="7516382" y="2920159"/>
            <a:chExt cx="1780682" cy="1016591"/>
          </a:xfrm>
        </p:grpSpPr>
        <p:pic>
          <p:nvPicPr>
            <p:cNvPr id="13" name="Picture 4" descr="Free vector abstract chaotic blue glowing lines background">
              <a:extLst>
                <a:ext uri="{FF2B5EF4-FFF2-40B4-BE49-F238E27FC236}">
                  <a16:creationId xmlns:a16="http://schemas.microsoft.com/office/drawing/2014/main" id="{B257B09D-CC04-2031-6862-68E4683A4D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6383" y="2921250"/>
              <a:ext cx="1780681" cy="101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ovéPole 13">
              <a:extLst>
                <a:ext uri="{FF2B5EF4-FFF2-40B4-BE49-F238E27FC236}">
                  <a16:creationId xmlns:a16="http://schemas.microsoft.com/office/drawing/2014/main" id="{A363A1EB-48C9-30EB-B163-AC75349635A7}"/>
                </a:ext>
              </a:extLst>
            </p:cNvPr>
            <p:cNvSpPr txBox="1"/>
            <p:nvPr/>
          </p:nvSpPr>
          <p:spPr>
            <a:xfrm>
              <a:off x="7516382" y="2920159"/>
              <a:ext cx="1712024" cy="6025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en-US" sz="1600" dirty="0"/>
                <a:t>PROMPT </a:t>
              </a:r>
              <a:br>
                <a:rPr lang="en-US" sz="1600" dirty="0"/>
              </a:br>
              <a:r>
                <a:rPr lang="en-US" sz="1600" dirty="0"/>
                <a:t>ENGINEERING</a:t>
              </a:r>
              <a:endParaRPr lang="cs-CZ" sz="1600" dirty="0" err="1"/>
            </a:p>
          </p:txBody>
        </p:sp>
      </p:grpSp>
      <p:grpSp>
        <p:nvGrpSpPr>
          <p:cNvPr id="29" name="Skupina 28">
            <a:extLst>
              <a:ext uri="{FF2B5EF4-FFF2-40B4-BE49-F238E27FC236}">
                <a16:creationId xmlns:a16="http://schemas.microsoft.com/office/drawing/2014/main" id="{BA01F975-F549-70B9-682C-6DA5B7EE74C6}"/>
              </a:ext>
            </a:extLst>
          </p:cNvPr>
          <p:cNvGrpSpPr/>
          <p:nvPr/>
        </p:nvGrpSpPr>
        <p:grpSpPr>
          <a:xfrm>
            <a:off x="7961126" y="5994274"/>
            <a:ext cx="1737597" cy="1013926"/>
            <a:chOff x="6312244" y="3311323"/>
            <a:chExt cx="1780681" cy="1013926"/>
          </a:xfrm>
        </p:grpSpPr>
        <p:pic>
          <p:nvPicPr>
            <p:cNvPr id="31" name="Picture 6" descr="Free photo 3d render of a low poly plexus design - network communications">
              <a:extLst>
                <a:ext uri="{FF2B5EF4-FFF2-40B4-BE49-F238E27FC236}">
                  <a16:creationId xmlns:a16="http://schemas.microsoft.com/office/drawing/2014/main" id="{4DF5CCE3-3368-9EC2-3809-F42CEA65D5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117" b="31075"/>
            <a:stretch/>
          </p:blipFill>
          <p:spPr bwMode="auto">
            <a:xfrm>
              <a:off x="6312244" y="3311323"/>
              <a:ext cx="1780681" cy="1013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ovéPole 31">
              <a:extLst>
                <a:ext uri="{FF2B5EF4-FFF2-40B4-BE49-F238E27FC236}">
                  <a16:creationId xmlns:a16="http://schemas.microsoft.com/office/drawing/2014/main" id="{9AFE1942-9A8F-56BD-E77A-ADD22339D864}"/>
                </a:ext>
              </a:extLst>
            </p:cNvPr>
            <p:cNvSpPr txBox="1"/>
            <p:nvPr/>
          </p:nvSpPr>
          <p:spPr>
            <a:xfrm>
              <a:off x="6312244" y="3315385"/>
              <a:ext cx="1725970" cy="6025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en-US" sz="1600" dirty="0"/>
                <a:t>EMBEDDINGS (vector search)</a:t>
              </a:r>
              <a:endParaRPr lang="cs-CZ" sz="1600" dirty="0" err="1"/>
            </a:p>
          </p:txBody>
        </p:sp>
      </p:grpSp>
      <p:grpSp>
        <p:nvGrpSpPr>
          <p:cNvPr id="33" name="Skupina 32">
            <a:extLst>
              <a:ext uri="{FF2B5EF4-FFF2-40B4-BE49-F238E27FC236}">
                <a16:creationId xmlns:a16="http://schemas.microsoft.com/office/drawing/2014/main" id="{1DF64F23-92C3-13CB-5ACB-059C9A74E6FC}"/>
              </a:ext>
            </a:extLst>
          </p:cNvPr>
          <p:cNvGrpSpPr/>
          <p:nvPr/>
        </p:nvGrpSpPr>
        <p:grpSpPr>
          <a:xfrm>
            <a:off x="9851640" y="5984510"/>
            <a:ext cx="1619273" cy="1036256"/>
            <a:chOff x="9782344" y="2556338"/>
            <a:chExt cx="1814846" cy="1036256"/>
          </a:xfrm>
        </p:grpSpPr>
        <p:pic>
          <p:nvPicPr>
            <p:cNvPr id="34" name="Picture 8" descr="Free vector technology with low poly network mesh connection">
              <a:extLst>
                <a:ext uri="{FF2B5EF4-FFF2-40B4-BE49-F238E27FC236}">
                  <a16:creationId xmlns:a16="http://schemas.microsoft.com/office/drawing/2014/main" id="{7C50B943-D676-BD90-F03B-EBE86BAE34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2344" y="2557610"/>
              <a:ext cx="1814846" cy="1034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ovéPole 34">
              <a:extLst>
                <a:ext uri="{FF2B5EF4-FFF2-40B4-BE49-F238E27FC236}">
                  <a16:creationId xmlns:a16="http://schemas.microsoft.com/office/drawing/2014/main" id="{1B6A532F-D08C-C6A8-2FA5-AFAEB92EC3F5}"/>
                </a:ext>
              </a:extLst>
            </p:cNvPr>
            <p:cNvSpPr txBox="1"/>
            <p:nvPr/>
          </p:nvSpPr>
          <p:spPr>
            <a:xfrm>
              <a:off x="9840883" y="2556338"/>
              <a:ext cx="1697766" cy="3390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en-US" sz="1600" dirty="0"/>
                <a:t>FINE-TUNING</a:t>
              </a:r>
              <a:endParaRPr lang="cs-CZ" sz="1600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3491343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5F18-3E91-41A5-A2D3-75C99E48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Hey, George! </a:t>
            </a:r>
            <a:r>
              <a:rPr lang="cs-CZ" err="1"/>
              <a:t>PoC</a:t>
            </a:r>
            <a:r>
              <a:rPr lang="cs-CZ"/>
              <a:t> </a:t>
            </a:r>
            <a:r>
              <a:rPr lang="en-US"/>
              <a:t>Scope</a:t>
            </a:r>
            <a:br>
              <a:rPr lang="cs-CZ"/>
            </a:br>
            <a:br>
              <a:rPr lang="cs-CZ" sz="400"/>
            </a:br>
            <a:r>
              <a:rPr lang="en-US" sz="1600"/>
              <a:t>Scope of Increment 1</a:t>
            </a:r>
            <a:endParaRPr lang="en-US"/>
          </a:p>
        </p:txBody>
      </p:sp>
      <p:sp>
        <p:nvSpPr>
          <p:cNvPr id="13" name="Rectangle 38">
            <a:extLst>
              <a:ext uri="{FF2B5EF4-FFF2-40B4-BE49-F238E27FC236}">
                <a16:creationId xmlns:a16="http://schemas.microsoft.com/office/drawing/2014/main" id="{6DF94055-53A1-CCA8-6A47-97B64DFA2E35}"/>
              </a:ext>
            </a:extLst>
          </p:cNvPr>
          <p:cNvSpPr/>
          <p:nvPr/>
        </p:nvSpPr>
        <p:spPr>
          <a:xfrm>
            <a:off x="3253010" y="1377696"/>
            <a:ext cx="6053550" cy="426304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Delivered</a:t>
            </a:r>
            <a:r>
              <a:rPr kumimoji="0" lang="cs-CZ" b="1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b="1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scope</a:t>
            </a:r>
            <a:br>
              <a:rPr kumimoji="0" lang="cs-CZ" b="1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050" b="1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Increment 1 (</a:t>
            </a:r>
            <a:r>
              <a:rPr kumimoji="0" lang="cs-CZ" sz="1050" b="1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BOM</a:t>
            </a:r>
            <a:r>
              <a:rPr kumimoji="0" lang="cs-CZ" sz="1050" b="1" i="0" u="none" strike="noStrike" kern="1200" cap="none" spc="0" normalizeH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23.26)</a:t>
            </a:r>
            <a:endParaRPr kumimoji="0" lang="en-US" b="1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5" name="Grafický objekt 14" descr="Zaškrtnutí v odznáčku 1 se souvislou výplní">
            <a:extLst>
              <a:ext uri="{FF2B5EF4-FFF2-40B4-BE49-F238E27FC236}">
                <a16:creationId xmlns:a16="http://schemas.microsoft.com/office/drawing/2014/main" id="{6BC4764B-76C7-88EB-90BD-26B3BD7F2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09143" y="2237614"/>
            <a:ext cx="483705" cy="483705"/>
          </a:xfrm>
          <a:prstGeom prst="rect">
            <a:avLst/>
          </a:prstGeom>
        </p:spPr>
      </p:pic>
      <p:pic>
        <p:nvPicPr>
          <p:cNvPr id="19" name="Grafický objekt 18" descr="Zaškrtnutí v odznáčku 1 se souvislou výplní">
            <a:extLst>
              <a:ext uri="{FF2B5EF4-FFF2-40B4-BE49-F238E27FC236}">
                <a16:creationId xmlns:a16="http://schemas.microsoft.com/office/drawing/2014/main" id="{A0FC3B11-26F9-1A07-E77B-905911BC2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08965" y="3183793"/>
            <a:ext cx="483705" cy="483705"/>
          </a:xfrm>
          <a:prstGeom prst="rect">
            <a:avLst/>
          </a:prstGeom>
        </p:spPr>
      </p:pic>
      <p:pic>
        <p:nvPicPr>
          <p:cNvPr id="20" name="Grafický objekt 19" descr="Zaškrtnutí v odznáčku 1 se souvislou výplní">
            <a:extLst>
              <a:ext uri="{FF2B5EF4-FFF2-40B4-BE49-F238E27FC236}">
                <a16:creationId xmlns:a16="http://schemas.microsoft.com/office/drawing/2014/main" id="{7993E1E9-705B-EA98-0E5B-F5380081F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5400" y="4127313"/>
            <a:ext cx="483705" cy="483705"/>
          </a:xfrm>
          <a:prstGeom prst="rect">
            <a:avLst/>
          </a:prstGeom>
        </p:spPr>
      </p:pic>
      <p:pic>
        <p:nvPicPr>
          <p:cNvPr id="21" name="Grafický objekt 20" descr="Zaškrtnutí v odznáčku 1 se souvislou výplní">
            <a:extLst>
              <a:ext uri="{FF2B5EF4-FFF2-40B4-BE49-F238E27FC236}">
                <a16:creationId xmlns:a16="http://schemas.microsoft.com/office/drawing/2014/main" id="{37ED1BB4-C89D-3615-BF6E-FB1697DB9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08965" y="5101069"/>
            <a:ext cx="483705" cy="483705"/>
          </a:xfrm>
          <a:prstGeom prst="rect">
            <a:avLst/>
          </a:prstGeom>
        </p:spPr>
      </p:pic>
      <p:sp>
        <p:nvSpPr>
          <p:cNvPr id="23" name="Rectangle 37">
            <a:extLst>
              <a:ext uri="{FF2B5EF4-FFF2-40B4-BE49-F238E27FC236}">
                <a16:creationId xmlns:a16="http://schemas.microsoft.com/office/drawing/2014/main" id="{78132D80-8139-25EC-095A-E23F944658FF}"/>
              </a:ext>
            </a:extLst>
          </p:cNvPr>
          <p:cNvSpPr/>
          <p:nvPr/>
        </p:nvSpPr>
        <p:spPr>
          <a:xfrm>
            <a:off x="3769995" y="2223680"/>
            <a:ext cx="4163228" cy="35751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1">
              <a:lnSpc>
                <a:spcPct val="150000"/>
              </a:lnSpc>
              <a:defRPr/>
            </a:pPr>
            <a:r>
              <a:rPr lang="cs-CZ" sz="1400" b="1" err="1">
                <a:solidFill>
                  <a:srgbClr val="2E2E38"/>
                </a:solidFill>
                <a:latin typeface="Arial" panose="020B0604020202020204"/>
              </a:rPr>
              <a:t>Hey</a:t>
            </a:r>
            <a:r>
              <a:rPr lang="cs-CZ" sz="1400" b="1">
                <a:solidFill>
                  <a:srgbClr val="2E2E38"/>
                </a:solidFill>
                <a:latin typeface="Arial" panose="020B0604020202020204"/>
              </a:rPr>
              <a:t>, George</a:t>
            </a:r>
            <a:r>
              <a:rPr lang="en-US" sz="1400" b="1">
                <a:solidFill>
                  <a:srgbClr val="2E2E38"/>
                </a:solidFill>
                <a:latin typeface="Arial" panose="020B0604020202020204"/>
              </a:rPr>
              <a:t>! integrated </a:t>
            </a:r>
            <a:r>
              <a:rPr lang="cs-CZ" sz="1400" b="1">
                <a:solidFill>
                  <a:srgbClr val="2E2E38"/>
                </a:solidFill>
                <a:latin typeface="Arial" panose="020B0604020202020204"/>
              </a:rPr>
              <a:t>in George </a:t>
            </a:r>
            <a:r>
              <a:rPr lang="cs-CZ" sz="1400" b="1" err="1">
                <a:solidFill>
                  <a:srgbClr val="2E2E38"/>
                </a:solidFill>
                <a:latin typeface="Arial" panose="020B0604020202020204"/>
              </a:rPr>
              <a:t>App</a:t>
            </a:r>
            <a:br>
              <a:rPr lang="cs-CZ" sz="1400" b="1">
                <a:solidFill>
                  <a:srgbClr val="2E2E38"/>
                </a:solidFill>
                <a:latin typeface="Arial" panose="020B0604020202020204"/>
              </a:rPr>
            </a:br>
            <a:endParaRPr lang="cs-CZ" sz="1400" b="1">
              <a:solidFill>
                <a:srgbClr val="2E2E38"/>
              </a:solidFill>
              <a:latin typeface="Arial" panose="020B0604020202020204"/>
            </a:endParaRPr>
          </a:p>
          <a:p>
            <a:pPr marL="252000" lvl="1">
              <a:lnSpc>
                <a:spcPct val="150000"/>
              </a:lnSpc>
              <a:defRPr/>
            </a:pPr>
            <a:endParaRPr lang="cs-CZ" sz="1400" b="1">
              <a:solidFill>
                <a:srgbClr val="2E2E38"/>
              </a:solidFill>
              <a:latin typeface="Arial" panose="020B0604020202020204"/>
            </a:endParaRPr>
          </a:p>
          <a:p>
            <a:pPr marL="252000" lvl="1">
              <a:lnSpc>
                <a:spcPct val="150000"/>
              </a:lnSpc>
              <a:defRPr/>
            </a:pPr>
            <a:r>
              <a:rPr lang="en-US" sz="1400" b="1">
                <a:solidFill>
                  <a:srgbClr val="2E2E38"/>
                </a:solidFill>
                <a:latin typeface="Arial" panose="020B0604020202020204"/>
              </a:rPr>
              <a:t>Welcome message with salutation</a:t>
            </a:r>
          </a:p>
          <a:p>
            <a:pPr marL="252000" lvl="1">
              <a:lnSpc>
                <a:spcPct val="150000"/>
              </a:lnSpc>
              <a:defRPr/>
            </a:pPr>
            <a:br>
              <a:rPr lang="cs-CZ" sz="1500" b="1">
                <a:solidFill>
                  <a:srgbClr val="2E2E38"/>
                </a:solidFill>
                <a:latin typeface="Arial" panose="020B0604020202020204"/>
              </a:rPr>
            </a:br>
            <a:endParaRPr lang="en-US" sz="1100" b="1">
              <a:solidFill>
                <a:srgbClr val="2E2E38"/>
              </a:solidFill>
              <a:latin typeface="Arial" panose="020B0604020202020204"/>
            </a:endParaRPr>
          </a:p>
          <a:p>
            <a:pPr marL="252000" lvl="1">
              <a:lnSpc>
                <a:spcPct val="150000"/>
              </a:lnSpc>
              <a:defRPr/>
            </a:pPr>
            <a:r>
              <a:rPr lang="en-US" sz="1400" b="1">
                <a:solidFill>
                  <a:srgbClr val="2E2E38"/>
                </a:solidFill>
              </a:rPr>
              <a:t>Routing to the local bot</a:t>
            </a:r>
            <a:endParaRPr lang="cs-CZ" sz="1400" b="1">
              <a:solidFill>
                <a:srgbClr val="2E2E38"/>
              </a:solidFill>
              <a:latin typeface="Arial" panose="020B0604020202020204"/>
            </a:endParaRPr>
          </a:p>
          <a:p>
            <a:pPr marL="252000" lvl="1">
              <a:lnSpc>
                <a:spcPct val="150000"/>
              </a:lnSpc>
              <a:defRPr/>
            </a:pPr>
            <a:endParaRPr lang="cs-CZ" sz="1050" b="1">
              <a:solidFill>
                <a:srgbClr val="2E2E38"/>
              </a:solidFill>
              <a:latin typeface="Arial" panose="020B0604020202020204"/>
            </a:endParaRPr>
          </a:p>
          <a:p>
            <a:pPr marL="252000" lvl="1">
              <a:lnSpc>
                <a:spcPct val="150000"/>
              </a:lnSpc>
              <a:defRPr/>
            </a:pPr>
            <a:endParaRPr lang="cs-CZ" sz="1400" b="1">
              <a:solidFill>
                <a:srgbClr val="2E2E38"/>
              </a:solidFill>
              <a:latin typeface="Arial" panose="020B0604020202020204"/>
            </a:endParaRPr>
          </a:p>
          <a:p>
            <a:pPr marL="252000" lvl="1">
              <a:lnSpc>
                <a:spcPct val="150000"/>
              </a:lnSpc>
              <a:defRPr/>
            </a:pPr>
            <a:r>
              <a:rPr lang="en-US" sz="1400" b="1">
                <a:solidFill>
                  <a:srgbClr val="2E2E38"/>
                </a:solidFill>
                <a:latin typeface="Arial" panose="020B0604020202020204"/>
              </a:rPr>
              <a:t>Feature search</a:t>
            </a:r>
            <a:r>
              <a:rPr lang="cs-CZ" sz="1400" b="1">
                <a:solidFill>
                  <a:srgbClr val="2E2E38"/>
                </a:solidFill>
                <a:latin typeface="Arial" panose="020B0604020202020204"/>
              </a:rPr>
              <a:t> by chat </a:t>
            </a:r>
            <a:r>
              <a:rPr lang="en-US" sz="1400" b="1">
                <a:solidFill>
                  <a:srgbClr val="2E2E38"/>
                </a:solidFill>
                <a:latin typeface="Arial" panose="020B0604020202020204"/>
              </a:rPr>
              <a:t>conversation for</a:t>
            </a:r>
            <a:r>
              <a:rPr lang="cs-CZ" sz="1400" b="1">
                <a:solidFill>
                  <a:srgbClr val="2E2E38"/>
                </a:solidFill>
                <a:latin typeface="Arial" panose="020B0604020202020204"/>
              </a:rPr>
              <a:t> </a:t>
            </a:r>
            <a:r>
              <a:rPr lang="en-US" sz="1400" b="1">
                <a:solidFill>
                  <a:srgbClr val="2E2E38"/>
                </a:solidFill>
                <a:latin typeface="Arial" panose="020B0604020202020204"/>
              </a:rPr>
              <a:t>clients’ products​</a:t>
            </a:r>
          </a:p>
          <a:p>
            <a:pPr marL="252000" lvl="1">
              <a:lnSpc>
                <a:spcPct val="150000"/>
              </a:lnSpc>
              <a:defRPr/>
            </a:pPr>
            <a:endParaRPr lang="cs-CZ" sz="1900" b="1">
              <a:solidFill>
                <a:srgbClr val="2E2E38"/>
              </a:solidFill>
              <a:latin typeface="Arial" panose="020B0604020202020204"/>
            </a:endParaRPr>
          </a:p>
          <a:p>
            <a:pPr marL="252000" lvl="1">
              <a:lnSpc>
                <a:spcPct val="150000"/>
              </a:lnSpc>
              <a:defRPr/>
            </a:pPr>
            <a:r>
              <a:rPr lang="en-US" sz="1400" b="1">
                <a:solidFill>
                  <a:srgbClr val="2E2E38"/>
                </a:solidFill>
                <a:latin typeface="Arial" panose="020B0604020202020204"/>
              </a:rPr>
              <a:t>Smart chitchat</a:t>
            </a:r>
            <a:endParaRPr lang="cs-CZ" sz="1400" b="1">
              <a:solidFill>
                <a:srgbClr val="2E2E38"/>
              </a:solidFill>
              <a:latin typeface="Arial" panose="020B0604020202020204"/>
            </a:endParaRPr>
          </a:p>
        </p:txBody>
      </p: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07C72E4A-327F-2DB0-D6D9-BF5AA6DC46C4}"/>
              </a:ext>
            </a:extLst>
          </p:cNvPr>
          <p:cNvSpPr txBox="1"/>
          <p:nvPr/>
        </p:nvSpPr>
        <p:spPr>
          <a:xfrm>
            <a:off x="8613943" y="3298803"/>
            <a:ext cx="538609" cy="206980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algn="l">
              <a:lnSpc>
                <a:spcPct val="85000"/>
              </a:lnSpc>
              <a:spcAft>
                <a:spcPts val="600"/>
              </a:spcAft>
              <a:buSzPct val="110000"/>
            </a:pPr>
            <a:r>
              <a:rPr lang="cs-CZ" sz="1300" b="1" dirty="0">
                <a:solidFill>
                  <a:schemeClr val="accent1">
                    <a:lumMod val="50000"/>
                  </a:schemeClr>
                </a:solidFill>
              </a:rPr>
              <a:t>Slide 6</a:t>
            </a:r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672CD31B-91CC-F201-40C0-E88F1168D86D}"/>
              </a:ext>
            </a:extLst>
          </p:cNvPr>
          <p:cNvSpPr txBox="1"/>
          <p:nvPr/>
        </p:nvSpPr>
        <p:spPr>
          <a:xfrm>
            <a:off x="8613945" y="4216606"/>
            <a:ext cx="538609" cy="206980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algn="l">
              <a:lnSpc>
                <a:spcPct val="85000"/>
              </a:lnSpc>
              <a:spcAft>
                <a:spcPts val="600"/>
              </a:spcAft>
              <a:buSzPct val="110000"/>
            </a:pPr>
            <a:r>
              <a:rPr lang="cs-CZ" sz="1300" b="1">
                <a:solidFill>
                  <a:schemeClr val="accent1">
                    <a:lumMod val="50000"/>
                  </a:schemeClr>
                </a:solidFill>
              </a:rPr>
              <a:t>Slide 6</a:t>
            </a:r>
            <a:endParaRPr lang="cs-CZ" sz="13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" name="TextovéPole 36">
            <a:extLst>
              <a:ext uri="{FF2B5EF4-FFF2-40B4-BE49-F238E27FC236}">
                <a16:creationId xmlns:a16="http://schemas.microsoft.com/office/drawing/2014/main" id="{E7BF8A24-BE3A-E3CE-3EF2-D60A1870AFDE}"/>
              </a:ext>
            </a:extLst>
          </p:cNvPr>
          <p:cNvSpPr txBox="1"/>
          <p:nvPr/>
        </p:nvSpPr>
        <p:spPr>
          <a:xfrm>
            <a:off x="8620326" y="5125453"/>
            <a:ext cx="538609" cy="206980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algn="l">
              <a:lnSpc>
                <a:spcPct val="85000"/>
              </a:lnSpc>
              <a:spcAft>
                <a:spcPts val="600"/>
              </a:spcAft>
              <a:buSzPct val="110000"/>
            </a:pPr>
            <a:r>
              <a:rPr lang="cs-CZ" sz="1300" b="1" dirty="0">
                <a:solidFill>
                  <a:schemeClr val="accent1">
                    <a:lumMod val="50000"/>
                  </a:schemeClr>
                </a:solidFill>
              </a:rPr>
              <a:t>Slide 7</a:t>
            </a:r>
          </a:p>
        </p:txBody>
      </p:sp>
      <p:sp>
        <p:nvSpPr>
          <p:cNvPr id="38" name="TextovéPole 37">
            <a:extLst>
              <a:ext uri="{FF2B5EF4-FFF2-40B4-BE49-F238E27FC236}">
                <a16:creationId xmlns:a16="http://schemas.microsoft.com/office/drawing/2014/main" id="{89EC2DB3-E878-C06F-F799-8F578670AFE1}"/>
              </a:ext>
            </a:extLst>
          </p:cNvPr>
          <p:cNvSpPr txBox="1"/>
          <p:nvPr/>
        </p:nvSpPr>
        <p:spPr>
          <a:xfrm>
            <a:off x="8630486" y="2361856"/>
            <a:ext cx="538609" cy="206980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algn="l">
              <a:lnSpc>
                <a:spcPct val="85000"/>
              </a:lnSpc>
              <a:spcAft>
                <a:spcPts val="600"/>
              </a:spcAft>
              <a:buSzPct val="110000"/>
            </a:pPr>
            <a:r>
              <a:rPr lang="cs-CZ" sz="1300" b="1" dirty="0">
                <a:solidFill>
                  <a:schemeClr val="accent1">
                    <a:lumMod val="50000"/>
                  </a:schemeClr>
                </a:solidFill>
              </a:rPr>
              <a:t>Slide 2</a:t>
            </a:r>
          </a:p>
        </p:txBody>
      </p:sp>
      <p:pic>
        <p:nvPicPr>
          <p:cNvPr id="3" name="Grafický objekt 2" descr="Zaškrtnutí v odznáčku 1 se souvislou výplní">
            <a:extLst>
              <a:ext uri="{FF2B5EF4-FFF2-40B4-BE49-F238E27FC236}">
                <a16:creationId xmlns:a16="http://schemas.microsoft.com/office/drawing/2014/main" id="{CC0AE0E3-AF14-6B38-C503-5164C2487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08965" y="6074825"/>
            <a:ext cx="483705" cy="483705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68D719D8-A984-CFE2-146F-9B0EA2A45C67}"/>
              </a:ext>
            </a:extLst>
          </p:cNvPr>
          <p:cNvSpPr txBox="1"/>
          <p:nvPr/>
        </p:nvSpPr>
        <p:spPr>
          <a:xfrm>
            <a:off x="8641443" y="6119857"/>
            <a:ext cx="538609" cy="206980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algn="l">
              <a:lnSpc>
                <a:spcPct val="85000"/>
              </a:lnSpc>
              <a:spcAft>
                <a:spcPts val="600"/>
              </a:spcAft>
              <a:buSzPct val="110000"/>
            </a:pPr>
            <a:r>
              <a:rPr lang="cs-CZ" sz="1300" b="1">
                <a:solidFill>
                  <a:schemeClr val="accent1">
                    <a:lumMod val="50000"/>
                  </a:schemeClr>
                </a:solidFill>
              </a:rPr>
              <a:t>Slide 8</a:t>
            </a:r>
          </a:p>
        </p:txBody>
      </p:sp>
    </p:spTree>
    <p:extLst>
      <p:ext uri="{BB962C8B-B14F-4D97-AF65-F5344CB8AC3E}">
        <p14:creationId xmlns:p14="http://schemas.microsoft.com/office/powerpoint/2010/main" val="1634633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5F18-3E91-41A5-A2D3-75C99E48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Hey, George! </a:t>
            </a:r>
            <a:r>
              <a:rPr lang="cs-CZ" err="1"/>
              <a:t>PoC</a:t>
            </a:r>
            <a:r>
              <a:rPr lang="cs-CZ"/>
              <a:t> </a:t>
            </a:r>
            <a:r>
              <a:rPr lang="en-US"/>
              <a:t>Master bot</a:t>
            </a:r>
            <a:br>
              <a:rPr lang="cs-CZ"/>
            </a:br>
            <a:br>
              <a:rPr lang="cs-CZ" sz="400"/>
            </a:br>
            <a:r>
              <a:rPr lang="en-US" sz="1600"/>
              <a:t>Detailed description</a:t>
            </a:r>
            <a:endParaRPr lang="en-US"/>
          </a:p>
        </p:txBody>
      </p:sp>
      <p:sp>
        <p:nvSpPr>
          <p:cNvPr id="3" name="Rectangle 38">
            <a:extLst>
              <a:ext uri="{FF2B5EF4-FFF2-40B4-BE49-F238E27FC236}">
                <a16:creationId xmlns:a16="http://schemas.microsoft.com/office/drawing/2014/main" id="{156B1130-75BB-45F6-AA51-64D10B6ADAB3}"/>
              </a:ext>
            </a:extLst>
          </p:cNvPr>
          <p:cNvSpPr/>
          <p:nvPr/>
        </p:nvSpPr>
        <p:spPr>
          <a:xfrm>
            <a:off x="6690362" y="1210486"/>
            <a:ext cx="4893522" cy="34542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Architecture</a:t>
            </a:r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FD5F9F7A-557C-F3A6-DF83-D77D3380F73C}"/>
              </a:ext>
            </a:extLst>
          </p:cNvPr>
          <p:cNvSpPr/>
          <p:nvPr/>
        </p:nvSpPr>
        <p:spPr>
          <a:xfrm>
            <a:off x="8416869" y="2183982"/>
            <a:ext cx="1350220" cy="360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rIns="96000" bIns="96000" rtlCol="0" anchor="ctr"/>
          <a:lstStyle/>
          <a:p>
            <a:pPr algn="ctr">
              <a:lnSpc>
                <a:spcPct val="150000"/>
              </a:lnSpc>
            </a:pPr>
            <a:r>
              <a:rPr lang="sk-SK" sz="1200" b="1" err="1">
                <a:solidFill>
                  <a:schemeClr val="tx1"/>
                </a:solidFill>
              </a:rPr>
              <a:t>Master</a:t>
            </a:r>
            <a:r>
              <a:rPr lang="en-US" sz="1200" b="1">
                <a:solidFill>
                  <a:schemeClr val="tx1"/>
                </a:solidFill>
              </a:rPr>
              <a:t> bot</a:t>
            </a:r>
          </a:p>
        </p:txBody>
      </p:sp>
      <p:pic>
        <p:nvPicPr>
          <p:cNvPr id="5" name="Graphic 4" descr="Robot outline">
            <a:extLst>
              <a:ext uri="{FF2B5EF4-FFF2-40B4-BE49-F238E27FC236}">
                <a16:creationId xmlns:a16="http://schemas.microsoft.com/office/drawing/2014/main" id="{AF431FE5-002B-2788-497C-765272C98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0565" y="2151008"/>
            <a:ext cx="426304" cy="426304"/>
          </a:xfrm>
          <a:prstGeom prst="rect">
            <a:avLst/>
          </a:prstGeom>
        </p:spPr>
      </p:pic>
      <p:sp>
        <p:nvSpPr>
          <p:cNvPr id="26" name="Obdélník 41">
            <a:extLst>
              <a:ext uri="{FF2B5EF4-FFF2-40B4-BE49-F238E27FC236}">
                <a16:creationId xmlns:a16="http://schemas.microsoft.com/office/drawing/2014/main" id="{0B848736-A961-C879-B9AA-BABAB83264B6}"/>
              </a:ext>
            </a:extLst>
          </p:cNvPr>
          <p:cNvSpPr/>
          <p:nvPr/>
        </p:nvSpPr>
        <p:spPr>
          <a:xfrm>
            <a:off x="7147084" y="3408652"/>
            <a:ext cx="1350220" cy="360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rIns="96000" bIns="96000" rtlCol="0" anchor="ctr"/>
          <a:lstStyle/>
          <a:p>
            <a:pPr algn="ctr">
              <a:lnSpc>
                <a:spcPct val="150000"/>
              </a:lnSpc>
            </a:pPr>
            <a:r>
              <a:rPr lang="en-US" sz="1200" b="1">
                <a:solidFill>
                  <a:schemeClr val="tx1"/>
                </a:solidFill>
              </a:rPr>
              <a:t>Chitchat bot</a:t>
            </a:r>
          </a:p>
        </p:txBody>
      </p:sp>
      <p:sp>
        <p:nvSpPr>
          <p:cNvPr id="32" name="Obdélník 41">
            <a:extLst>
              <a:ext uri="{FF2B5EF4-FFF2-40B4-BE49-F238E27FC236}">
                <a16:creationId xmlns:a16="http://schemas.microsoft.com/office/drawing/2014/main" id="{88D25DE5-38B1-0872-195D-72E1BBD049C4}"/>
              </a:ext>
            </a:extLst>
          </p:cNvPr>
          <p:cNvSpPr/>
          <p:nvPr/>
        </p:nvSpPr>
        <p:spPr>
          <a:xfrm>
            <a:off x="9636926" y="3409664"/>
            <a:ext cx="1350220" cy="360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rIns="96000" bIns="72000"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Feature search bot</a:t>
            </a:r>
          </a:p>
        </p:txBody>
      </p:sp>
      <p:sp>
        <p:nvSpPr>
          <p:cNvPr id="39" name="Obdélník 38">
            <a:extLst>
              <a:ext uri="{FF2B5EF4-FFF2-40B4-BE49-F238E27FC236}">
                <a16:creationId xmlns:a16="http://schemas.microsoft.com/office/drawing/2014/main" id="{9522E8B0-4408-65E4-D46B-1623FB53DD93}"/>
              </a:ext>
            </a:extLst>
          </p:cNvPr>
          <p:cNvSpPr/>
          <p:nvPr/>
        </p:nvSpPr>
        <p:spPr>
          <a:xfrm>
            <a:off x="7605316" y="4029423"/>
            <a:ext cx="1353880" cy="3603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rIns="96000" bIns="96000" rtlCol="0" anchor="ctr"/>
          <a:lstStyle/>
          <a:p>
            <a:pPr algn="ctr">
              <a:lnSpc>
                <a:spcPct val="150000"/>
              </a:lnSpc>
            </a:pPr>
            <a:r>
              <a:rPr lang="sk-SK" sz="1200" err="1">
                <a:solidFill>
                  <a:schemeClr val="bg1"/>
                </a:solidFill>
              </a:rPr>
              <a:t>Local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sk-SK" sz="1200">
                <a:solidFill>
                  <a:schemeClr val="bg1"/>
                </a:solidFill>
              </a:rPr>
              <a:t>Chat</a:t>
            </a:r>
            <a:r>
              <a:rPr lang="en-US" sz="1200">
                <a:solidFill>
                  <a:schemeClr val="bg1"/>
                </a:solidFill>
              </a:rPr>
              <a:t>bot</a:t>
            </a:r>
          </a:p>
        </p:txBody>
      </p:sp>
      <p:pic>
        <p:nvPicPr>
          <p:cNvPr id="47" name="Graphic 4" descr="Robot outline">
            <a:extLst>
              <a:ext uri="{FF2B5EF4-FFF2-40B4-BE49-F238E27FC236}">
                <a16:creationId xmlns:a16="http://schemas.microsoft.com/office/drawing/2014/main" id="{D03FB193-1A2B-0C85-1753-255D0F847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66560" y="3351942"/>
            <a:ext cx="426304" cy="426304"/>
          </a:xfrm>
          <a:prstGeom prst="rect">
            <a:avLst/>
          </a:prstGeom>
        </p:spPr>
      </p:pic>
      <p:pic>
        <p:nvPicPr>
          <p:cNvPr id="48" name="Graphic 4" descr="Robot outline">
            <a:extLst>
              <a:ext uri="{FF2B5EF4-FFF2-40B4-BE49-F238E27FC236}">
                <a16:creationId xmlns:a16="http://schemas.microsoft.com/office/drawing/2014/main" id="{CA5E7BEE-FFD7-E548-5252-D1B0C14F6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7146" y="3351942"/>
            <a:ext cx="426304" cy="426304"/>
          </a:xfrm>
          <a:prstGeom prst="rect">
            <a:avLst/>
          </a:prstGeom>
        </p:spPr>
      </p:pic>
      <p:pic>
        <p:nvPicPr>
          <p:cNvPr id="49" name="Graphic 4" descr="Robot outline">
            <a:extLst>
              <a:ext uri="{FF2B5EF4-FFF2-40B4-BE49-F238E27FC236}">
                <a16:creationId xmlns:a16="http://schemas.microsoft.com/office/drawing/2014/main" id="{BE2C80CF-D802-D8B1-3885-7B1B3E120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0230" y="3977290"/>
            <a:ext cx="426304" cy="426304"/>
          </a:xfrm>
          <a:prstGeom prst="rect">
            <a:avLst/>
          </a:prstGeom>
        </p:spPr>
      </p:pic>
      <p:sp>
        <p:nvSpPr>
          <p:cNvPr id="50" name="Rectangle 37">
            <a:extLst>
              <a:ext uri="{FF2B5EF4-FFF2-40B4-BE49-F238E27FC236}">
                <a16:creationId xmlns:a16="http://schemas.microsoft.com/office/drawing/2014/main" id="{9A6F2C5A-558A-9F63-190A-B5BB27130C4B}"/>
              </a:ext>
            </a:extLst>
          </p:cNvPr>
          <p:cNvSpPr/>
          <p:nvPr/>
        </p:nvSpPr>
        <p:spPr>
          <a:xfrm>
            <a:off x="572613" y="1611591"/>
            <a:ext cx="4567133" cy="172377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1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200">
                <a:solidFill>
                  <a:srgbClr val="2E2E38"/>
                </a:solidFill>
                <a:latin typeface="Arial" panose="020B0604020202020204"/>
              </a:rPr>
              <a:t>Displaying the welcome message with salutation</a:t>
            </a:r>
          </a:p>
          <a:p>
            <a:pPr marL="171450" lvl="1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200">
                <a:solidFill>
                  <a:srgbClr val="2E2E38"/>
                </a:solidFill>
                <a:latin typeface="Arial" panose="020B0604020202020204"/>
              </a:rPr>
              <a:t>Perform decision which skill to answer your query</a:t>
            </a:r>
          </a:p>
          <a:p>
            <a:pPr marL="171450" lvl="1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200">
                <a:solidFill>
                  <a:srgbClr val="2E2E38"/>
                </a:solidFill>
                <a:latin typeface="Arial" panose="020B0604020202020204"/>
              </a:rPr>
              <a:t>Retrieve the client products</a:t>
            </a:r>
          </a:p>
          <a:p>
            <a:pPr marL="171450" lvl="1" indent="-171450">
              <a:spcBef>
                <a:spcPts val="400"/>
              </a:spcBef>
              <a:buFont typeface="Wingdings" panose="05000000000000000000" pitchFamily="2" charset="2"/>
              <a:buChar char="§"/>
              <a:defRPr/>
            </a:pPr>
            <a:r>
              <a:rPr lang="en-US" sz="1200">
                <a:solidFill>
                  <a:srgbClr val="2E2E38"/>
                </a:solidFill>
                <a:latin typeface="Arial" panose="020B0604020202020204"/>
              </a:rPr>
              <a:t>Feature search skill will route you to the Local bot or CSP when it decides it is reasonable (through Master bot)</a:t>
            </a:r>
          </a:p>
          <a:p>
            <a:pPr marL="171450" lvl="1" indent="-171450">
              <a:spcBef>
                <a:spcPts val="400"/>
              </a:spcBef>
              <a:buFont typeface="Wingdings" panose="05000000000000000000" pitchFamily="2" charset="2"/>
              <a:buChar char="§"/>
              <a:defRPr/>
            </a:pPr>
            <a:endParaRPr lang="en-US" sz="1200">
              <a:solidFill>
                <a:srgbClr val="2E2E38"/>
              </a:solidFill>
              <a:latin typeface="Arial" panose="020B0604020202020204"/>
            </a:endParaRPr>
          </a:p>
        </p:txBody>
      </p:sp>
      <p:sp>
        <p:nvSpPr>
          <p:cNvPr id="51" name="Obdélník 50">
            <a:extLst>
              <a:ext uri="{FF2B5EF4-FFF2-40B4-BE49-F238E27FC236}">
                <a16:creationId xmlns:a16="http://schemas.microsoft.com/office/drawing/2014/main" id="{C7552947-051D-A1A6-97CC-53DCFC5CBEC5}"/>
              </a:ext>
            </a:extLst>
          </p:cNvPr>
          <p:cNvSpPr/>
          <p:nvPr/>
        </p:nvSpPr>
        <p:spPr>
          <a:xfrm>
            <a:off x="9042195" y="4026284"/>
            <a:ext cx="1350220" cy="3603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rIns="96000" bIns="96000" rtlCol="0" anchor="ctr"/>
          <a:lstStyle/>
          <a:p>
            <a:pPr algn="ctr">
              <a:lnSpc>
                <a:spcPct val="150000"/>
              </a:lnSpc>
            </a:pPr>
            <a:r>
              <a:rPr lang="en-US" sz="1200">
                <a:solidFill>
                  <a:schemeClr val="bg1"/>
                </a:solidFill>
              </a:rPr>
              <a:t>CSP Integration</a:t>
            </a:r>
          </a:p>
        </p:txBody>
      </p:sp>
      <p:pic>
        <p:nvPicPr>
          <p:cNvPr id="55" name="Graphic 2" descr="Call center outline">
            <a:extLst>
              <a:ext uri="{FF2B5EF4-FFF2-40B4-BE49-F238E27FC236}">
                <a16:creationId xmlns:a16="http://schemas.microsoft.com/office/drawing/2014/main" id="{832C033E-F883-B1EB-1144-95E0194E65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05338" y="4029536"/>
            <a:ext cx="374058" cy="374058"/>
          </a:xfrm>
          <a:prstGeom prst="rect">
            <a:avLst/>
          </a:prstGeom>
        </p:spPr>
      </p:pic>
      <p:cxnSp>
        <p:nvCxnSpPr>
          <p:cNvPr id="61" name="Přímá spojnice 60">
            <a:extLst>
              <a:ext uri="{FF2B5EF4-FFF2-40B4-BE49-F238E27FC236}">
                <a16:creationId xmlns:a16="http://schemas.microsoft.com/office/drawing/2014/main" id="{52609F41-ECC3-FBDB-FD61-1D7C75856AA7}"/>
              </a:ext>
            </a:extLst>
          </p:cNvPr>
          <p:cNvCxnSpPr>
            <a:stCxn id="4" idx="2"/>
          </p:cNvCxnSpPr>
          <p:nvPr/>
        </p:nvCxnSpPr>
        <p:spPr>
          <a:xfrm>
            <a:off x="9091979" y="2544338"/>
            <a:ext cx="0" cy="432663"/>
          </a:xfrm>
          <a:prstGeom prst="line">
            <a:avLst/>
          </a:prstGeom>
          <a:ln w="9525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Přímá spojnice 62">
            <a:extLst>
              <a:ext uri="{FF2B5EF4-FFF2-40B4-BE49-F238E27FC236}">
                <a16:creationId xmlns:a16="http://schemas.microsoft.com/office/drawing/2014/main" id="{0E0B458F-C3E7-14A7-E8BD-3FECBA935237}"/>
              </a:ext>
            </a:extLst>
          </p:cNvPr>
          <p:cNvCxnSpPr>
            <a:cxnSpLocks/>
          </p:cNvCxnSpPr>
          <p:nvPr/>
        </p:nvCxnSpPr>
        <p:spPr>
          <a:xfrm flipH="1">
            <a:off x="7841244" y="2977001"/>
            <a:ext cx="1250735" cy="0"/>
          </a:xfrm>
          <a:prstGeom prst="line">
            <a:avLst/>
          </a:prstGeom>
          <a:ln w="9525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Přímá spojnice 64">
            <a:extLst>
              <a:ext uri="{FF2B5EF4-FFF2-40B4-BE49-F238E27FC236}">
                <a16:creationId xmlns:a16="http://schemas.microsoft.com/office/drawing/2014/main" id="{D00F5125-79F9-2FE1-5D4C-99759FDB622E}"/>
              </a:ext>
            </a:extLst>
          </p:cNvPr>
          <p:cNvCxnSpPr>
            <a:cxnSpLocks/>
          </p:cNvCxnSpPr>
          <p:nvPr/>
        </p:nvCxnSpPr>
        <p:spPr>
          <a:xfrm flipV="1">
            <a:off x="9091979" y="2977000"/>
            <a:ext cx="1220057" cy="1"/>
          </a:xfrm>
          <a:prstGeom prst="line">
            <a:avLst/>
          </a:prstGeom>
          <a:ln w="9525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Přímá spojnice se šipkou 66">
            <a:extLst>
              <a:ext uri="{FF2B5EF4-FFF2-40B4-BE49-F238E27FC236}">
                <a16:creationId xmlns:a16="http://schemas.microsoft.com/office/drawing/2014/main" id="{9994AF60-3FC9-6B38-2B9D-D0CB6DFAB88C}"/>
              </a:ext>
            </a:extLst>
          </p:cNvPr>
          <p:cNvCxnSpPr/>
          <p:nvPr/>
        </p:nvCxnSpPr>
        <p:spPr>
          <a:xfrm>
            <a:off x="7841244" y="2977001"/>
            <a:ext cx="0" cy="431651"/>
          </a:xfrm>
          <a:prstGeom prst="straightConnector1">
            <a:avLst/>
          </a:prstGeom>
          <a:ln w="9525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Přímá spojnice se šipkou 67">
            <a:extLst>
              <a:ext uri="{FF2B5EF4-FFF2-40B4-BE49-F238E27FC236}">
                <a16:creationId xmlns:a16="http://schemas.microsoft.com/office/drawing/2014/main" id="{139C9628-054F-98A4-E772-6FB0479DA877}"/>
              </a:ext>
            </a:extLst>
          </p:cNvPr>
          <p:cNvCxnSpPr/>
          <p:nvPr/>
        </p:nvCxnSpPr>
        <p:spPr>
          <a:xfrm>
            <a:off x="10312036" y="2977000"/>
            <a:ext cx="0" cy="431651"/>
          </a:xfrm>
          <a:prstGeom prst="straightConnector1">
            <a:avLst/>
          </a:prstGeom>
          <a:ln w="9525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Přímá spojnice se šipkou 70">
            <a:extLst>
              <a:ext uri="{FF2B5EF4-FFF2-40B4-BE49-F238E27FC236}">
                <a16:creationId xmlns:a16="http://schemas.microsoft.com/office/drawing/2014/main" id="{2E08C153-D09F-97DD-05BC-3F3488A97D18}"/>
              </a:ext>
            </a:extLst>
          </p:cNvPr>
          <p:cNvCxnSpPr/>
          <p:nvPr/>
        </p:nvCxnSpPr>
        <p:spPr>
          <a:xfrm>
            <a:off x="8641676" y="2977001"/>
            <a:ext cx="0" cy="1049284"/>
          </a:xfrm>
          <a:prstGeom prst="straightConnector1">
            <a:avLst/>
          </a:prstGeom>
          <a:ln w="9525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Přímá spojnice se šipkou 71">
            <a:extLst>
              <a:ext uri="{FF2B5EF4-FFF2-40B4-BE49-F238E27FC236}">
                <a16:creationId xmlns:a16="http://schemas.microsoft.com/office/drawing/2014/main" id="{B528DDA3-3124-E808-13DC-664268695095}"/>
              </a:ext>
            </a:extLst>
          </p:cNvPr>
          <p:cNvCxnSpPr/>
          <p:nvPr/>
        </p:nvCxnSpPr>
        <p:spPr>
          <a:xfrm>
            <a:off x="9451301" y="2977001"/>
            <a:ext cx="0" cy="1049284"/>
          </a:xfrm>
          <a:prstGeom prst="straightConnector1">
            <a:avLst/>
          </a:prstGeom>
          <a:ln w="9525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ovéPole 75">
            <a:extLst>
              <a:ext uri="{FF2B5EF4-FFF2-40B4-BE49-F238E27FC236}">
                <a16:creationId xmlns:a16="http://schemas.microsoft.com/office/drawing/2014/main" id="{F52DFB15-4A3C-38C2-A8EA-E06C6DF8973B}"/>
              </a:ext>
            </a:extLst>
          </p:cNvPr>
          <p:cNvSpPr txBox="1"/>
          <p:nvPr/>
        </p:nvSpPr>
        <p:spPr>
          <a:xfrm>
            <a:off x="8689063" y="1694063"/>
            <a:ext cx="805832" cy="18081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l">
              <a:lnSpc>
                <a:spcPct val="85000"/>
              </a:lnSpc>
              <a:spcAft>
                <a:spcPts val="600"/>
              </a:spcAft>
              <a:buSzPct val="110000"/>
            </a:pPr>
            <a:r>
              <a:rPr lang="en-US" sz="1100">
                <a:solidFill>
                  <a:schemeClr val="bg1"/>
                </a:solidFill>
              </a:rPr>
              <a:t>Client query</a:t>
            </a:r>
            <a:endParaRPr lang="cs-CZ" sz="1100">
              <a:solidFill>
                <a:schemeClr val="bg1"/>
              </a:solidFill>
            </a:endParaRPr>
          </a:p>
        </p:txBody>
      </p:sp>
      <p:cxnSp>
        <p:nvCxnSpPr>
          <p:cNvPr id="77" name="Přímá spojnice se šipkou 76">
            <a:extLst>
              <a:ext uri="{FF2B5EF4-FFF2-40B4-BE49-F238E27FC236}">
                <a16:creationId xmlns:a16="http://schemas.microsoft.com/office/drawing/2014/main" id="{7593BEAC-EFC7-973E-C728-E6EC187075A7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9091979" y="1927716"/>
            <a:ext cx="0" cy="256266"/>
          </a:xfrm>
          <a:prstGeom prst="straightConnector1">
            <a:avLst/>
          </a:prstGeom>
          <a:ln w="9525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8">
            <a:extLst>
              <a:ext uri="{FF2B5EF4-FFF2-40B4-BE49-F238E27FC236}">
                <a16:creationId xmlns:a16="http://schemas.microsoft.com/office/drawing/2014/main" id="{1FDD05C9-C20D-86FD-C558-05C311E5149B}"/>
              </a:ext>
            </a:extLst>
          </p:cNvPr>
          <p:cNvSpPr/>
          <p:nvPr/>
        </p:nvSpPr>
        <p:spPr>
          <a:xfrm>
            <a:off x="608117" y="1213058"/>
            <a:ext cx="4954483" cy="34542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rgbClr val="FFFFFF"/>
                </a:solidFill>
                <a:latin typeface="Arial" panose="020B0604020202020204"/>
              </a:rPr>
              <a:t>Business Features</a:t>
            </a:r>
            <a:endParaRPr kumimoji="0" lang="en-US" b="1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38">
            <a:extLst>
              <a:ext uri="{FF2B5EF4-FFF2-40B4-BE49-F238E27FC236}">
                <a16:creationId xmlns:a16="http://schemas.microsoft.com/office/drawing/2014/main" id="{DD49429D-BEC1-69EB-3878-B6D35A83974E}"/>
              </a:ext>
            </a:extLst>
          </p:cNvPr>
          <p:cNvSpPr/>
          <p:nvPr/>
        </p:nvSpPr>
        <p:spPr>
          <a:xfrm>
            <a:off x="608117" y="3812197"/>
            <a:ext cx="4932803" cy="34542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rgbClr val="FFFFFF"/>
                </a:solidFill>
                <a:latin typeface="Arial" panose="020B0604020202020204"/>
              </a:rPr>
              <a:t>Challenges</a:t>
            </a:r>
            <a:endParaRPr kumimoji="0" lang="en-US" b="1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37">
            <a:extLst>
              <a:ext uri="{FF2B5EF4-FFF2-40B4-BE49-F238E27FC236}">
                <a16:creationId xmlns:a16="http://schemas.microsoft.com/office/drawing/2014/main" id="{1D5573C3-0BB8-0C39-5188-C1C444B4D669}"/>
              </a:ext>
            </a:extLst>
          </p:cNvPr>
          <p:cNvSpPr/>
          <p:nvPr/>
        </p:nvSpPr>
        <p:spPr>
          <a:xfrm>
            <a:off x="608116" y="4157623"/>
            <a:ext cx="4573483" cy="99349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50000"/>
              </a:lnSpc>
              <a:defRPr/>
            </a:pPr>
            <a:r>
              <a:rPr lang="en-US" sz="1200" b="1" dirty="0">
                <a:solidFill>
                  <a:srgbClr val="2E2E38"/>
                </a:solidFill>
                <a:latin typeface="Arial" panose="020B0604020202020204"/>
              </a:rPr>
              <a:t>Recognition of the client topics</a:t>
            </a:r>
          </a:p>
          <a:p>
            <a:pPr marL="0" lvl="1">
              <a:spcBef>
                <a:spcPts val="600"/>
              </a:spcBef>
              <a:defRPr/>
            </a:pPr>
            <a:r>
              <a:rPr lang="en-US" sz="1200" dirty="0">
                <a:solidFill>
                  <a:srgbClr val="2E2E38"/>
                </a:solidFill>
                <a:latin typeface="Arial" panose="020B0604020202020204"/>
              </a:rPr>
              <a:t>Difficult to train specific topics by prompt engineering, better results achieved by fine-tuning of the custom OAI model (to be targeted in I2)</a:t>
            </a:r>
          </a:p>
        </p:txBody>
      </p:sp>
      <p:sp>
        <p:nvSpPr>
          <p:cNvPr id="9" name="Rectangle 37">
            <a:extLst>
              <a:ext uri="{FF2B5EF4-FFF2-40B4-BE49-F238E27FC236}">
                <a16:creationId xmlns:a16="http://schemas.microsoft.com/office/drawing/2014/main" id="{FD8D9491-5797-A1E7-A445-9D72DA0DF49A}"/>
              </a:ext>
            </a:extLst>
          </p:cNvPr>
          <p:cNvSpPr/>
          <p:nvPr/>
        </p:nvSpPr>
        <p:spPr>
          <a:xfrm>
            <a:off x="608115" y="5343295"/>
            <a:ext cx="4573483" cy="99349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50000"/>
              </a:lnSpc>
              <a:defRPr/>
            </a:pPr>
            <a:r>
              <a:rPr lang="en-US" sz="1200" b="1" dirty="0">
                <a:solidFill>
                  <a:srgbClr val="2E2E38"/>
                </a:solidFill>
                <a:latin typeface="Arial" panose="020B0604020202020204"/>
              </a:rPr>
              <a:t>Definition of the responsibilities</a:t>
            </a:r>
          </a:p>
          <a:p>
            <a:pPr marL="0" lvl="1">
              <a:spcBef>
                <a:spcPts val="600"/>
              </a:spcBef>
              <a:defRPr/>
            </a:pPr>
            <a:r>
              <a:rPr lang="en-US" sz="1200" dirty="0">
                <a:solidFill>
                  <a:srgbClr val="2E2E38"/>
                </a:solidFill>
                <a:latin typeface="Arial" panose="020B0604020202020204"/>
              </a:rPr>
              <a:t>It can be difficult to define which question should be routed to local bot and what to Feature search skill</a:t>
            </a:r>
          </a:p>
        </p:txBody>
      </p:sp>
      <p:sp>
        <p:nvSpPr>
          <p:cNvPr id="10" name="Rectangle 37">
            <a:extLst>
              <a:ext uri="{FF2B5EF4-FFF2-40B4-BE49-F238E27FC236}">
                <a16:creationId xmlns:a16="http://schemas.microsoft.com/office/drawing/2014/main" id="{4C8F5714-3B84-6476-15B3-D413E0575A34}"/>
              </a:ext>
            </a:extLst>
          </p:cNvPr>
          <p:cNvSpPr/>
          <p:nvPr/>
        </p:nvSpPr>
        <p:spPr>
          <a:xfrm>
            <a:off x="6846317" y="4684623"/>
            <a:ext cx="4567133" cy="28580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spcBef>
                <a:spcPts val="400"/>
              </a:spcBef>
              <a:defRPr/>
            </a:pPr>
            <a:r>
              <a:rPr lang="en-US" sz="800">
                <a:solidFill>
                  <a:srgbClr val="2E2E38"/>
                </a:solidFill>
                <a:latin typeface="Arial" panose="020B0604020202020204"/>
              </a:rPr>
              <a:t>Note: further rerouting between bots is fully supported</a:t>
            </a:r>
          </a:p>
        </p:txBody>
      </p:sp>
    </p:spTree>
    <p:extLst>
      <p:ext uri="{BB962C8B-B14F-4D97-AF65-F5344CB8AC3E}">
        <p14:creationId xmlns:p14="http://schemas.microsoft.com/office/powerpoint/2010/main" val="1076941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5F18-3E91-41A5-A2D3-75C99E48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Hey, George! </a:t>
            </a:r>
            <a:r>
              <a:rPr lang="cs-CZ" err="1"/>
              <a:t>PoC</a:t>
            </a:r>
            <a:r>
              <a:rPr lang="cs-CZ"/>
              <a:t> </a:t>
            </a:r>
            <a:r>
              <a:rPr lang="en-US"/>
              <a:t>Feature search</a:t>
            </a:r>
            <a:br>
              <a:rPr lang="cs-CZ" sz="400"/>
            </a:br>
            <a:r>
              <a:rPr lang="en-US" sz="1600"/>
              <a:t>Detailed description</a:t>
            </a:r>
            <a:endParaRPr lang="en-US"/>
          </a:p>
        </p:txBody>
      </p:sp>
      <p:sp>
        <p:nvSpPr>
          <p:cNvPr id="13" name="Rectangle 38">
            <a:extLst>
              <a:ext uri="{FF2B5EF4-FFF2-40B4-BE49-F238E27FC236}">
                <a16:creationId xmlns:a16="http://schemas.microsoft.com/office/drawing/2014/main" id="{6DF94055-53A1-CCA8-6A47-97B64DFA2E35}"/>
              </a:ext>
            </a:extLst>
          </p:cNvPr>
          <p:cNvSpPr/>
          <p:nvPr/>
        </p:nvSpPr>
        <p:spPr>
          <a:xfrm>
            <a:off x="611083" y="1130084"/>
            <a:ext cx="4953000" cy="335696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Business Features</a:t>
            </a:r>
          </a:p>
        </p:txBody>
      </p:sp>
      <p:sp>
        <p:nvSpPr>
          <p:cNvPr id="83" name="Rectangle 37">
            <a:extLst>
              <a:ext uri="{FF2B5EF4-FFF2-40B4-BE49-F238E27FC236}">
                <a16:creationId xmlns:a16="http://schemas.microsoft.com/office/drawing/2014/main" id="{595079BB-55B6-0255-13C0-6C425CE11289}"/>
              </a:ext>
            </a:extLst>
          </p:cNvPr>
          <p:cNvSpPr/>
          <p:nvPr/>
        </p:nvSpPr>
        <p:spPr>
          <a:xfrm>
            <a:off x="611083" y="1426523"/>
            <a:ext cx="4953000" cy="2721803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1" indent="-171450"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rgbClr val="2E2E38"/>
                </a:solidFill>
                <a:latin typeface="Arial" panose="020B0604020202020204"/>
              </a:rPr>
              <a:t>Only </a:t>
            </a:r>
            <a:r>
              <a:rPr lang="en-US" sz="1200" b="1" dirty="0">
                <a:solidFill>
                  <a:srgbClr val="2E2E38"/>
                </a:solidFill>
                <a:latin typeface="Arial" panose="020B0604020202020204"/>
              </a:rPr>
              <a:t>defined actions</a:t>
            </a:r>
            <a:r>
              <a:rPr lang="cs-CZ" sz="1200" b="1" dirty="0">
                <a:solidFill>
                  <a:srgbClr val="2E2E38"/>
                </a:solidFill>
                <a:latin typeface="Arial" panose="020B0604020202020204"/>
              </a:rPr>
              <a:t> </a:t>
            </a:r>
            <a:r>
              <a:rPr lang="en-US" sz="1200" dirty="0">
                <a:solidFill>
                  <a:srgbClr val="2E2E38"/>
                </a:solidFill>
                <a:latin typeface="Arial" panose="020B0604020202020204"/>
              </a:rPr>
              <a:t>supported (base is the Feature search George feature)</a:t>
            </a:r>
            <a:br>
              <a:rPr lang="cs-CZ" sz="1200" dirty="0">
                <a:solidFill>
                  <a:srgbClr val="2E2E38"/>
                </a:solidFill>
                <a:latin typeface="Arial" panose="020B0604020202020204"/>
              </a:rPr>
            </a:br>
            <a:endParaRPr lang="en-US" sz="600" dirty="0">
              <a:solidFill>
                <a:srgbClr val="2E2E38"/>
              </a:solidFill>
              <a:latin typeface="Arial" panose="020B0604020202020204"/>
            </a:endParaRPr>
          </a:p>
          <a:p>
            <a:pPr marL="171450" lvl="1" indent="-171450">
              <a:buFont typeface="Wingdings" panose="05000000000000000000" pitchFamily="2" charset="2"/>
              <a:buChar char="§"/>
              <a:defRPr/>
            </a:pPr>
            <a:r>
              <a:rPr lang="en-US" sz="1200" b="1" dirty="0">
                <a:solidFill>
                  <a:srgbClr val="2E2E38"/>
                </a:solidFill>
                <a:latin typeface="Arial" panose="020B0604020202020204"/>
              </a:rPr>
              <a:t>Actions description</a:t>
            </a:r>
            <a:r>
              <a:rPr lang="cs-CZ" sz="1200" b="1" dirty="0">
                <a:solidFill>
                  <a:srgbClr val="2E2E38"/>
                </a:solidFill>
                <a:latin typeface="Arial" panose="020B0604020202020204"/>
              </a:rPr>
              <a:t>s</a:t>
            </a:r>
            <a:r>
              <a:rPr lang="en-US" sz="1200" b="1" dirty="0">
                <a:solidFill>
                  <a:srgbClr val="2E2E38"/>
                </a:solidFill>
                <a:latin typeface="Arial" panose="020B0604020202020204"/>
              </a:rPr>
              <a:t> </a:t>
            </a:r>
            <a:r>
              <a:rPr lang="cs-CZ" sz="1200" dirty="0">
                <a:solidFill>
                  <a:srgbClr val="2E2E38"/>
                </a:solidFill>
                <a:latin typeface="Arial" panose="020B0604020202020204"/>
              </a:rPr>
              <a:t>are </a:t>
            </a:r>
            <a:r>
              <a:rPr lang="en-US" sz="1200" dirty="0">
                <a:solidFill>
                  <a:srgbClr val="2E2E38"/>
                </a:solidFill>
                <a:latin typeface="Arial" panose="020B0604020202020204"/>
              </a:rPr>
              <a:t>used for training. Fine-tuning will be ongoing task.</a:t>
            </a:r>
            <a:endParaRPr lang="cs-CZ" sz="1200" dirty="0">
              <a:solidFill>
                <a:srgbClr val="2E2E38"/>
              </a:solidFill>
              <a:latin typeface="Arial" panose="020B0604020202020204"/>
            </a:endParaRPr>
          </a:p>
          <a:p>
            <a:pPr marL="171450" lvl="1" indent="-171450">
              <a:buFont typeface="Wingdings" panose="05000000000000000000" pitchFamily="2" charset="2"/>
              <a:buChar char="§"/>
              <a:defRPr/>
            </a:pPr>
            <a:endParaRPr lang="cs-CZ" sz="600" dirty="0">
              <a:solidFill>
                <a:srgbClr val="2E2E38"/>
              </a:solidFill>
              <a:latin typeface="Arial" panose="020B0604020202020204"/>
            </a:endParaRPr>
          </a:p>
          <a:p>
            <a:pPr marL="171450" lvl="1" indent="-171450"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rgbClr val="2E2E38"/>
                </a:solidFill>
                <a:latin typeface="Arial" panose="020B0604020202020204"/>
              </a:rPr>
              <a:t>Only </a:t>
            </a:r>
            <a:r>
              <a:rPr lang="en-US" sz="1200" b="1" dirty="0">
                <a:solidFill>
                  <a:srgbClr val="2E2E38"/>
                </a:solidFill>
                <a:latin typeface="Arial" panose="020B0604020202020204"/>
              </a:rPr>
              <a:t>actions available for client</a:t>
            </a:r>
            <a:r>
              <a:rPr lang="cs-CZ" sz="1200" b="1" dirty="0">
                <a:solidFill>
                  <a:srgbClr val="2E2E38"/>
                </a:solidFill>
                <a:latin typeface="Arial" panose="020B0604020202020204"/>
              </a:rPr>
              <a:t> in George </a:t>
            </a:r>
            <a:r>
              <a:rPr lang="cs-CZ" sz="1200" dirty="0">
                <a:solidFill>
                  <a:srgbClr val="2E2E38"/>
                </a:solidFill>
                <a:latin typeface="Arial" panose="020B0604020202020204"/>
              </a:rPr>
              <a:t>are </a:t>
            </a:r>
            <a:r>
              <a:rPr lang="en-US" sz="1200" dirty="0">
                <a:solidFill>
                  <a:srgbClr val="2E2E38"/>
                </a:solidFill>
                <a:latin typeface="Arial" panose="020B0604020202020204"/>
              </a:rPr>
              <a:t>answered. Other actions </a:t>
            </a:r>
            <a:r>
              <a:rPr lang="cs-CZ" sz="1200" dirty="0">
                <a:solidFill>
                  <a:srgbClr val="2E2E38"/>
                </a:solidFill>
                <a:latin typeface="Arial" panose="020B0604020202020204"/>
              </a:rPr>
              <a:t>are </a:t>
            </a:r>
            <a:r>
              <a:rPr lang="en-US" sz="1200" dirty="0">
                <a:solidFill>
                  <a:srgbClr val="2E2E38"/>
                </a:solidFill>
                <a:latin typeface="Arial" panose="020B0604020202020204"/>
              </a:rPr>
              <a:t>redirected to the local bot</a:t>
            </a:r>
          </a:p>
          <a:p>
            <a:pPr marL="171450" lvl="1" indent="-171450">
              <a:buFont typeface="Wingdings" panose="05000000000000000000" pitchFamily="2" charset="2"/>
              <a:buChar char="§"/>
              <a:defRPr/>
            </a:pPr>
            <a:endParaRPr lang="en-US" sz="600" dirty="0">
              <a:solidFill>
                <a:srgbClr val="2E2E38"/>
              </a:solidFill>
              <a:latin typeface="Arial" panose="020B0604020202020204"/>
            </a:endParaRPr>
          </a:p>
          <a:p>
            <a:pPr marL="171450" lvl="1" indent="-171450"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rgbClr val="2E2E38"/>
                </a:solidFill>
                <a:latin typeface="Arial" panose="020B0604020202020204"/>
              </a:rPr>
              <a:t>Client is provided with the </a:t>
            </a:r>
            <a:r>
              <a:rPr lang="en-US" sz="1200" b="1" dirty="0">
                <a:solidFill>
                  <a:srgbClr val="2E2E38"/>
                </a:solidFill>
                <a:latin typeface="Arial" panose="020B0604020202020204"/>
              </a:rPr>
              <a:t>guide how to use the feature </a:t>
            </a:r>
            <a:r>
              <a:rPr lang="en-US" sz="1200" dirty="0">
                <a:solidFill>
                  <a:srgbClr val="2E2E38"/>
                </a:solidFill>
                <a:latin typeface="Arial" panose="020B0604020202020204"/>
              </a:rPr>
              <a:t>and the </a:t>
            </a:r>
            <a:r>
              <a:rPr lang="en-US" sz="1200" b="1" dirty="0" err="1">
                <a:solidFill>
                  <a:srgbClr val="2E2E38"/>
                </a:solidFill>
                <a:latin typeface="Arial" panose="020B0604020202020204"/>
              </a:rPr>
              <a:t>deeplink</a:t>
            </a:r>
            <a:r>
              <a:rPr lang="en-US" sz="1200" b="1" dirty="0">
                <a:solidFill>
                  <a:srgbClr val="2E2E38"/>
                </a:solidFill>
                <a:latin typeface="Arial" panose="020B0604020202020204"/>
              </a:rPr>
              <a:t> </a:t>
            </a:r>
            <a:r>
              <a:rPr lang="en-US" sz="1200" dirty="0">
                <a:solidFill>
                  <a:srgbClr val="2E2E38"/>
                </a:solidFill>
                <a:latin typeface="Arial" panose="020B0604020202020204"/>
              </a:rPr>
              <a:t>when available. For the features where more instances are available, </a:t>
            </a:r>
            <a:r>
              <a:rPr lang="en-US" sz="1200" b="1" dirty="0">
                <a:solidFill>
                  <a:srgbClr val="2E2E38"/>
                </a:solidFill>
                <a:latin typeface="Arial" panose="020B0604020202020204"/>
              </a:rPr>
              <a:t>carousel</a:t>
            </a:r>
            <a:r>
              <a:rPr lang="en-US" sz="1200" dirty="0">
                <a:solidFill>
                  <a:srgbClr val="2E2E38"/>
                </a:solidFill>
                <a:latin typeface="Arial" panose="020B0604020202020204"/>
              </a:rPr>
              <a:t> is used.</a:t>
            </a:r>
          </a:p>
          <a:p>
            <a:pPr marL="171450" lvl="1" indent="-171450">
              <a:spcBef>
                <a:spcPts val="400"/>
              </a:spcBef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rgbClr val="2E2E38"/>
                </a:solidFill>
                <a:latin typeface="Arial" panose="020B0604020202020204"/>
              </a:rPr>
              <a:t>Keeping context</a:t>
            </a:r>
            <a:endParaRPr lang="cs-CZ" sz="1200" dirty="0">
              <a:solidFill>
                <a:srgbClr val="2E2E38"/>
              </a:solidFill>
              <a:latin typeface="Arial" panose="020B0604020202020204"/>
            </a:endParaRPr>
          </a:p>
        </p:txBody>
      </p:sp>
      <p:sp>
        <p:nvSpPr>
          <p:cNvPr id="6" name="Rectangle 38">
            <a:extLst>
              <a:ext uri="{FF2B5EF4-FFF2-40B4-BE49-F238E27FC236}">
                <a16:creationId xmlns:a16="http://schemas.microsoft.com/office/drawing/2014/main" id="{29557ECD-0735-01C3-0C02-4A7797EC86C5}"/>
              </a:ext>
            </a:extLst>
          </p:cNvPr>
          <p:cNvSpPr/>
          <p:nvPr/>
        </p:nvSpPr>
        <p:spPr>
          <a:xfrm>
            <a:off x="6630883" y="1130084"/>
            <a:ext cx="4953000" cy="335696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rgbClr val="FFFFFF"/>
                </a:solidFill>
                <a:latin typeface="Arial" panose="020B0604020202020204"/>
              </a:rPr>
              <a:t>Processing </a:t>
            </a:r>
            <a:r>
              <a:rPr lang="cs-CZ" b="1" err="1">
                <a:solidFill>
                  <a:srgbClr val="FFFFFF"/>
                </a:solidFill>
                <a:latin typeface="Arial" panose="020B0604020202020204"/>
              </a:rPr>
              <a:t>Flows</a:t>
            </a:r>
            <a:endParaRPr kumimoji="0" lang="en-US" b="1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38">
            <a:extLst>
              <a:ext uri="{FF2B5EF4-FFF2-40B4-BE49-F238E27FC236}">
                <a16:creationId xmlns:a16="http://schemas.microsoft.com/office/drawing/2014/main" id="{9D1CF65D-A0EF-485F-589A-F8A672C40393}"/>
              </a:ext>
            </a:extLst>
          </p:cNvPr>
          <p:cNvSpPr/>
          <p:nvPr/>
        </p:nvSpPr>
        <p:spPr>
          <a:xfrm>
            <a:off x="611083" y="4020805"/>
            <a:ext cx="4953000" cy="335696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Challenges</a:t>
            </a:r>
          </a:p>
        </p:txBody>
      </p:sp>
      <p:sp>
        <p:nvSpPr>
          <p:cNvPr id="9" name="Rectangle 37">
            <a:extLst>
              <a:ext uri="{FF2B5EF4-FFF2-40B4-BE49-F238E27FC236}">
                <a16:creationId xmlns:a16="http://schemas.microsoft.com/office/drawing/2014/main" id="{981CEDDC-F283-648A-744B-95CAE026AA21}"/>
              </a:ext>
            </a:extLst>
          </p:cNvPr>
          <p:cNvSpPr/>
          <p:nvPr/>
        </p:nvSpPr>
        <p:spPr>
          <a:xfrm>
            <a:off x="611083" y="4326741"/>
            <a:ext cx="4953000" cy="107393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50000"/>
              </a:lnSpc>
              <a:defRPr/>
            </a:pPr>
            <a:r>
              <a:rPr lang="en-US" sz="1200" b="1">
                <a:solidFill>
                  <a:srgbClr val="2E2E38"/>
                </a:solidFill>
                <a:latin typeface="Arial" panose="020B0604020202020204"/>
              </a:rPr>
              <a:t>Language constraints for training</a:t>
            </a:r>
          </a:p>
          <a:p>
            <a:pPr marL="0" lvl="1">
              <a:defRPr/>
            </a:pPr>
            <a:r>
              <a:rPr lang="en-US" sz="1100">
                <a:solidFill>
                  <a:srgbClr val="2E2E38"/>
                </a:solidFill>
                <a:latin typeface="Arial" panose="020B0604020202020204"/>
              </a:rPr>
              <a:t>Each query to be provided by the training context. Such trainings need to be done in specific language separately. The automatic translations are not working</a:t>
            </a:r>
            <a:r>
              <a:rPr lang="cs-CZ" sz="1100">
                <a:solidFill>
                  <a:srgbClr val="2E2E38"/>
                </a:solidFill>
                <a:latin typeface="Arial" panose="020B0604020202020204"/>
              </a:rPr>
              <a:t> </a:t>
            </a:r>
            <a:r>
              <a:rPr lang="en-US" sz="1100">
                <a:solidFill>
                  <a:srgbClr val="2E2E38"/>
                </a:solidFill>
                <a:latin typeface="Arial" panose="020B0604020202020204"/>
              </a:rPr>
              <a:t>well</a:t>
            </a:r>
            <a:r>
              <a:rPr lang="cs-CZ" sz="1100">
                <a:solidFill>
                  <a:srgbClr val="2E2E38"/>
                </a:solidFill>
                <a:latin typeface="Arial" panose="020B0604020202020204"/>
              </a:rPr>
              <a:t>.</a:t>
            </a:r>
          </a:p>
          <a:p>
            <a:pPr marL="0" lvl="1">
              <a:spcBef>
                <a:spcPts val="300"/>
              </a:spcBef>
              <a:defRPr/>
            </a:pPr>
            <a:r>
              <a:rPr lang="en-US" sz="1100">
                <a:solidFill>
                  <a:srgbClr val="2E2E38"/>
                </a:solidFill>
                <a:latin typeface="Arial" panose="020B0604020202020204"/>
              </a:rPr>
              <a:t>Embeddings should be kept in the same language (</a:t>
            </a:r>
            <a:r>
              <a:rPr lang="en-US" sz="1100">
                <a:solidFill>
                  <a:srgbClr val="2E2E38"/>
                </a:solidFill>
                <a:latin typeface="Arial" panose="020B0604020202020204"/>
                <a:hlinkClick r:id="rId3"/>
              </a:rPr>
              <a:t>source</a:t>
            </a:r>
            <a:r>
              <a:rPr lang="en-US" sz="1100">
                <a:solidFill>
                  <a:srgbClr val="2E2E38"/>
                </a:solidFill>
                <a:latin typeface="Arial" panose="020B0604020202020204"/>
              </a:rPr>
              <a:t>)</a:t>
            </a:r>
          </a:p>
        </p:txBody>
      </p:sp>
      <p:sp>
        <p:nvSpPr>
          <p:cNvPr id="10" name="Rectangle 37">
            <a:extLst>
              <a:ext uri="{FF2B5EF4-FFF2-40B4-BE49-F238E27FC236}">
                <a16:creationId xmlns:a16="http://schemas.microsoft.com/office/drawing/2014/main" id="{72189801-5AB5-881F-BAFC-2694874A5136}"/>
              </a:ext>
            </a:extLst>
          </p:cNvPr>
          <p:cNvSpPr/>
          <p:nvPr/>
        </p:nvSpPr>
        <p:spPr>
          <a:xfrm>
            <a:off x="616323" y="5351127"/>
            <a:ext cx="4953000" cy="93701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50000"/>
              </a:lnSpc>
              <a:defRPr/>
            </a:pPr>
            <a:r>
              <a:rPr lang="en-US" sz="1200" b="1">
                <a:solidFill>
                  <a:srgbClr val="2E2E38"/>
                </a:solidFill>
                <a:latin typeface="Arial" panose="020B0604020202020204"/>
              </a:rPr>
              <a:t>Limited amount of </a:t>
            </a:r>
            <a:r>
              <a:rPr lang="en-US" sz="1200" b="1" err="1">
                <a:solidFill>
                  <a:srgbClr val="2E2E38"/>
                </a:solidFill>
                <a:latin typeface="Arial" panose="020B0604020202020204"/>
              </a:rPr>
              <a:t>deeplinks</a:t>
            </a:r>
            <a:endParaRPr lang="en-US" sz="1200" b="1">
              <a:solidFill>
                <a:srgbClr val="2E2E38"/>
              </a:solidFill>
              <a:latin typeface="Arial" panose="020B0604020202020204"/>
            </a:endParaRPr>
          </a:p>
          <a:p>
            <a:pPr marL="0" lvl="1">
              <a:defRPr/>
            </a:pPr>
            <a:r>
              <a:rPr lang="en-US" sz="1100">
                <a:solidFill>
                  <a:srgbClr val="2E2E38"/>
                </a:solidFill>
                <a:latin typeface="Arial" panose="020B0604020202020204"/>
              </a:rPr>
              <a:t>Only approx. 20% of features have </a:t>
            </a:r>
            <a:r>
              <a:rPr lang="en-US" sz="1100" err="1">
                <a:solidFill>
                  <a:srgbClr val="2E2E38"/>
                </a:solidFill>
                <a:latin typeface="Arial" panose="020B0604020202020204"/>
              </a:rPr>
              <a:t>deeplink</a:t>
            </a:r>
            <a:r>
              <a:rPr lang="en-US" sz="1100">
                <a:solidFill>
                  <a:srgbClr val="2E2E38"/>
                </a:solidFill>
                <a:latin typeface="Arial" panose="020B0604020202020204"/>
              </a:rPr>
              <a:t>. All POs were requested to work on it. As the mitigation there can be added parent </a:t>
            </a:r>
            <a:r>
              <a:rPr lang="en-US" sz="1100" err="1">
                <a:solidFill>
                  <a:srgbClr val="2E2E38"/>
                </a:solidFill>
                <a:latin typeface="Arial" panose="020B0604020202020204"/>
              </a:rPr>
              <a:t>deeplink</a:t>
            </a:r>
            <a:r>
              <a:rPr lang="en-US" sz="1100">
                <a:solidFill>
                  <a:srgbClr val="2E2E38"/>
                </a:solidFill>
                <a:latin typeface="Arial" panose="020B0604020202020204"/>
              </a:rPr>
              <a:t> where it has sense.</a:t>
            </a:r>
          </a:p>
        </p:txBody>
      </p:sp>
      <p:pic>
        <p:nvPicPr>
          <p:cNvPr id="12" name="Grafický objekt 11" descr="Dokument obrys">
            <a:extLst>
              <a:ext uri="{FF2B5EF4-FFF2-40B4-BE49-F238E27FC236}">
                <a16:creationId xmlns:a16="http://schemas.microsoft.com/office/drawing/2014/main" id="{C449EDEE-CCB4-1551-8A1B-8CD0FE99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4169" y="1858473"/>
            <a:ext cx="396240" cy="396240"/>
          </a:xfrm>
          <a:prstGeom prst="rect">
            <a:avLst/>
          </a:prstGeom>
        </p:spPr>
      </p:pic>
      <p:pic>
        <p:nvPicPr>
          <p:cNvPr id="15" name="Grafický objekt 14" descr="Databáze obrys">
            <a:extLst>
              <a:ext uri="{FF2B5EF4-FFF2-40B4-BE49-F238E27FC236}">
                <a16:creationId xmlns:a16="http://schemas.microsoft.com/office/drawing/2014/main" id="{6DC0F89A-2D2E-4FED-C4A7-5FB97D403E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9199" y="1823501"/>
            <a:ext cx="525780" cy="525780"/>
          </a:xfrm>
          <a:prstGeom prst="rect">
            <a:avLst/>
          </a:prstGeom>
        </p:spPr>
      </p:pic>
      <p:sp>
        <p:nvSpPr>
          <p:cNvPr id="16" name="Obdélník 41">
            <a:extLst>
              <a:ext uri="{FF2B5EF4-FFF2-40B4-BE49-F238E27FC236}">
                <a16:creationId xmlns:a16="http://schemas.microsoft.com/office/drawing/2014/main" id="{754FC06F-1ABE-3F17-4C6B-5F40FCA4B0A1}"/>
              </a:ext>
            </a:extLst>
          </p:cNvPr>
          <p:cNvSpPr/>
          <p:nvPr/>
        </p:nvSpPr>
        <p:spPr>
          <a:xfrm>
            <a:off x="8163519" y="1923632"/>
            <a:ext cx="1102570" cy="325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rIns="96000" bIns="72000" rtlCol="0" anchor="ctr"/>
          <a:lstStyle/>
          <a:p>
            <a:pPr algn="ctr"/>
            <a:r>
              <a:rPr lang="cs-CZ" sz="1100" b="1" err="1">
                <a:solidFill>
                  <a:schemeClr val="tx1"/>
                </a:solidFill>
              </a:rPr>
              <a:t>Embedding</a:t>
            </a:r>
            <a:endParaRPr lang="en-US" sz="1100" b="1">
              <a:solidFill>
                <a:schemeClr val="tx1"/>
              </a:solidFill>
            </a:endParaRPr>
          </a:p>
        </p:txBody>
      </p: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D5FC3E5C-4994-C714-2C35-0066619765A1}"/>
              </a:ext>
            </a:extLst>
          </p:cNvPr>
          <p:cNvCxnSpPr>
            <a:cxnSpLocks/>
          </p:cNvCxnSpPr>
          <p:nvPr/>
        </p:nvCxnSpPr>
        <p:spPr>
          <a:xfrm>
            <a:off x="7790139" y="2079453"/>
            <a:ext cx="373380" cy="0"/>
          </a:xfrm>
          <a:prstGeom prst="straightConnector1">
            <a:avLst/>
          </a:prstGeom>
          <a:ln w="9525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A3CBE572-76EB-E34D-35A0-016C50926558}"/>
              </a:ext>
            </a:extLst>
          </p:cNvPr>
          <p:cNvCxnSpPr>
            <a:cxnSpLocks/>
          </p:cNvCxnSpPr>
          <p:nvPr/>
        </p:nvCxnSpPr>
        <p:spPr>
          <a:xfrm>
            <a:off x="9273921" y="2088199"/>
            <a:ext cx="418148" cy="0"/>
          </a:xfrm>
          <a:prstGeom prst="straightConnector1">
            <a:avLst/>
          </a:prstGeom>
          <a:ln w="9525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4B0C6A73-1AE6-25FE-507E-A18F5DFBFF62}"/>
              </a:ext>
            </a:extLst>
          </p:cNvPr>
          <p:cNvSpPr txBox="1"/>
          <p:nvPr/>
        </p:nvSpPr>
        <p:spPr>
          <a:xfrm>
            <a:off x="7535311" y="3417468"/>
            <a:ext cx="805832" cy="18081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l">
              <a:lnSpc>
                <a:spcPct val="85000"/>
              </a:lnSpc>
              <a:spcAft>
                <a:spcPts val="600"/>
              </a:spcAft>
              <a:buSzPct val="110000"/>
            </a:pPr>
            <a:r>
              <a:rPr lang="en-US" sz="1100">
                <a:solidFill>
                  <a:schemeClr val="bg1"/>
                </a:solidFill>
              </a:rPr>
              <a:t>Client query</a:t>
            </a:r>
            <a:endParaRPr lang="cs-CZ" sz="1100">
              <a:solidFill>
                <a:schemeClr val="bg1"/>
              </a:solidFill>
            </a:endParaRPr>
          </a:p>
        </p:txBody>
      </p:sp>
      <p:sp>
        <p:nvSpPr>
          <p:cNvPr id="42" name="TextovéPole 41">
            <a:extLst>
              <a:ext uri="{FF2B5EF4-FFF2-40B4-BE49-F238E27FC236}">
                <a16:creationId xmlns:a16="http://schemas.microsoft.com/office/drawing/2014/main" id="{A408811D-8291-2D7F-253D-F122B490A704}"/>
              </a:ext>
            </a:extLst>
          </p:cNvPr>
          <p:cNvSpPr txBox="1"/>
          <p:nvPr/>
        </p:nvSpPr>
        <p:spPr>
          <a:xfrm>
            <a:off x="7088364" y="1596948"/>
            <a:ext cx="117020" cy="18081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algn="l">
              <a:lnSpc>
                <a:spcPct val="85000"/>
              </a:lnSpc>
              <a:spcAft>
                <a:spcPts val="600"/>
              </a:spcAft>
              <a:buSzPct val="110000"/>
            </a:pPr>
            <a:r>
              <a:rPr lang="cs-CZ" sz="110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43" name="TextovéPole 42">
            <a:extLst>
              <a:ext uri="{FF2B5EF4-FFF2-40B4-BE49-F238E27FC236}">
                <a16:creationId xmlns:a16="http://schemas.microsoft.com/office/drawing/2014/main" id="{886987CB-F275-76F1-F528-2F2F47C35B1C}"/>
              </a:ext>
            </a:extLst>
          </p:cNvPr>
          <p:cNvSpPr txBox="1"/>
          <p:nvPr/>
        </p:nvSpPr>
        <p:spPr>
          <a:xfrm>
            <a:off x="7088364" y="2968338"/>
            <a:ext cx="117020" cy="18081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algn="l">
              <a:lnSpc>
                <a:spcPct val="85000"/>
              </a:lnSpc>
              <a:spcAft>
                <a:spcPts val="600"/>
              </a:spcAft>
              <a:buSzPct val="110000"/>
            </a:pPr>
            <a:r>
              <a:rPr lang="cs-CZ" sz="110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44" name="TextovéPole 43">
            <a:extLst>
              <a:ext uri="{FF2B5EF4-FFF2-40B4-BE49-F238E27FC236}">
                <a16:creationId xmlns:a16="http://schemas.microsoft.com/office/drawing/2014/main" id="{606ED553-7AF8-A44A-8042-2B2615FD5CB7}"/>
              </a:ext>
            </a:extLst>
          </p:cNvPr>
          <p:cNvSpPr txBox="1"/>
          <p:nvPr/>
        </p:nvSpPr>
        <p:spPr>
          <a:xfrm>
            <a:off x="7515449" y="2448480"/>
            <a:ext cx="2872581" cy="154658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algn="l">
              <a:lnSpc>
                <a:spcPct val="85000"/>
              </a:lnSpc>
              <a:spcAft>
                <a:spcPts val="600"/>
              </a:spcAft>
              <a:buSzPct val="110000"/>
            </a:pPr>
            <a:r>
              <a:rPr lang="en-US" sz="900">
                <a:solidFill>
                  <a:schemeClr val="bg1"/>
                </a:solidFill>
              </a:rPr>
              <a:t>Processing during startup or when the data are changed</a:t>
            </a:r>
          </a:p>
        </p:txBody>
      </p:sp>
      <p:sp>
        <p:nvSpPr>
          <p:cNvPr id="45" name="TextovéPole 44">
            <a:extLst>
              <a:ext uri="{FF2B5EF4-FFF2-40B4-BE49-F238E27FC236}">
                <a16:creationId xmlns:a16="http://schemas.microsoft.com/office/drawing/2014/main" id="{1E60559D-DA1D-738F-DEA1-E180993C326A}"/>
              </a:ext>
            </a:extLst>
          </p:cNvPr>
          <p:cNvSpPr txBox="1"/>
          <p:nvPr/>
        </p:nvSpPr>
        <p:spPr>
          <a:xfrm>
            <a:off x="7515449" y="1595344"/>
            <a:ext cx="1543692" cy="18081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algn="l">
              <a:lnSpc>
                <a:spcPct val="85000"/>
              </a:lnSpc>
              <a:spcAft>
                <a:spcPts val="600"/>
              </a:spcAft>
              <a:buSzPct val="110000"/>
            </a:pPr>
            <a:r>
              <a:rPr lang="en-US" sz="1100" b="1">
                <a:solidFill>
                  <a:schemeClr val="bg1"/>
                </a:solidFill>
              </a:rPr>
              <a:t>Embedding calculation</a:t>
            </a:r>
          </a:p>
        </p:txBody>
      </p:sp>
      <p:sp>
        <p:nvSpPr>
          <p:cNvPr id="46" name="TextovéPole 45">
            <a:extLst>
              <a:ext uri="{FF2B5EF4-FFF2-40B4-BE49-F238E27FC236}">
                <a16:creationId xmlns:a16="http://schemas.microsoft.com/office/drawing/2014/main" id="{AF552DDF-CEC2-2E22-DC03-BFB2A1672DD2}"/>
              </a:ext>
            </a:extLst>
          </p:cNvPr>
          <p:cNvSpPr txBox="1"/>
          <p:nvPr/>
        </p:nvSpPr>
        <p:spPr>
          <a:xfrm>
            <a:off x="7515449" y="2968369"/>
            <a:ext cx="1724831" cy="174278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algn="l">
              <a:lnSpc>
                <a:spcPct val="85000"/>
              </a:lnSpc>
              <a:spcAft>
                <a:spcPts val="600"/>
              </a:spcAft>
              <a:buSzPct val="110000"/>
            </a:pPr>
            <a:r>
              <a:rPr lang="en-US" sz="1050" b="1">
                <a:solidFill>
                  <a:schemeClr val="bg1"/>
                </a:solidFill>
              </a:rPr>
              <a:t>Client question processing</a:t>
            </a:r>
          </a:p>
        </p:txBody>
      </p:sp>
      <p:cxnSp>
        <p:nvCxnSpPr>
          <p:cNvPr id="52" name="Přímá spojnice se šipkou 51">
            <a:extLst>
              <a:ext uri="{FF2B5EF4-FFF2-40B4-BE49-F238E27FC236}">
                <a16:creationId xmlns:a16="http://schemas.microsoft.com/office/drawing/2014/main" id="{89B1CD1D-10D3-30A2-83B5-EDE7DA5676FB}"/>
              </a:ext>
            </a:extLst>
          </p:cNvPr>
          <p:cNvCxnSpPr>
            <a:cxnSpLocks/>
          </p:cNvCxnSpPr>
          <p:nvPr/>
        </p:nvCxnSpPr>
        <p:spPr>
          <a:xfrm>
            <a:off x="8453670" y="3485017"/>
            <a:ext cx="579269" cy="0"/>
          </a:xfrm>
          <a:prstGeom prst="straightConnector1">
            <a:avLst/>
          </a:prstGeom>
          <a:ln w="9525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Přímá spojnice se šipkou 53">
            <a:extLst>
              <a:ext uri="{FF2B5EF4-FFF2-40B4-BE49-F238E27FC236}">
                <a16:creationId xmlns:a16="http://schemas.microsoft.com/office/drawing/2014/main" id="{4C395748-BCE6-29FA-EB0A-400ED977F820}"/>
              </a:ext>
            </a:extLst>
          </p:cNvPr>
          <p:cNvCxnSpPr>
            <a:cxnSpLocks/>
          </p:cNvCxnSpPr>
          <p:nvPr/>
        </p:nvCxnSpPr>
        <p:spPr>
          <a:xfrm flipH="1">
            <a:off x="8453670" y="3575427"/>
            <a:ext cx="558410" cy="0"/>
          </a:xfrm>
          <a:prstGeom prst="straightConnector1">
            <a:avLst/>
          </a:prstGeom>
          <a:ln w="9525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bdélník: se zakulacenými rohy 58">
            <a:extLst>
              <a:ext uri="{FF2B5EF4-FFF2-40B4-BE49-F238E27FC236}">
                <a16:creationId xmlns:a16="http://schemas.microsoft.com/office/drawing/2014/main" id="{D2F4F223-01C5-281C-A8AF-CB184B443207}"/>
              </a:ext>
            </a:extLst>
          </p:cNvPr>
          <p:cNvSpPr/>
          <p:nvPr/>
        </p:nvSpPr>
        <p:spPr>
          <a:xfrm>
            <a:off x="9145466" y="3340029"/>
            <a:ext cx="969513" cy="335696"/>
          </a:xfrm>
          <a:prstGeom prst="round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ADA-002</a:t>
            </a:r>
            <a:br>
              <a:rPr lang="en-US" sz="900">
                <a:solidFill>
                  <a:schemeClr val="bg1"/>
                </a:solidFill>
              </a:rPr>
            </a:br>
            <a:r>
              <a:rPr lang="en-US" sz="900">
                <a:solidFill>
                  <a:schemeClr val="bg1"/>
                </a:solidFill>
              </a:rPr>
              <a:t>Vectorize</a:t>
            </a:r>
            <a:endParaRPr lang="cs-CZ" sz="900" err="1">
              <a:solidFill>
                <a:schemeClr val="bg1"/>
              </a:solidFill>
            </a:endParaRPr>
          </a:p>
        </p:txBody>
      </p:sp>
      <p:sp>
        <p:nvSpPr>
          <p:cNvPr id="60" name="TextovéPole 59">
            <a:extLst>
              <a:ext uri="{FF2B5EF4-FFF2-40B4-BE49-F238E27FC236}">
                <a16:creationId xmlns:a16="http://schemas.microsoft.com/office/drawing/2014/main" id="{0EE69507-AD4C-D7E0-1041-D1322EE56E3D}"/>
              </a:ext>
            </a:extLst>
          </p:cNvPr>
          <p:cNvSpPr txBox="1"/>
          <p:nvPr/>
        </p:nvSpPr>
        <p:spPr>
          <a:xfrm>
            <a:off x="7535311" y="3948813"/>
            <a:ext cx="805832" cy="324704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SzPct val="110000"/>
            </a:pPr>
            <a:r>
              <a:rPr lang="en-US" sz="1100">
                <a:solidFill>
                  <a:schemeClr val="bg1"/>
                </a:solidFill>
              </a:rPr>
              <a:t>Retrieved embeddings</a:t>
            </a:r>
            <a:endParaRPr lang="cs-CZ" sz="1100">
              <a:solidFill>
                <a:schemeClr val="bg1"/>
              </a:solidFill>
            </a:endParaRPr>
          </a:p>
        </p:txBody>
      </p:sp>
      <p:cxnSp>
        <p:nvCxnSpPr>
          <p:cNvPr id="64" name="Přímá spojnice se šipkou 63">
            <a:extLst>
              <a:ext uri="{FF2B5EF4-FFF2-40B4-BE49-F238E27FC236}">
                <a16:creationId xmlns:a16="http://schemas.microsoft.com/office/drawing/2014/main" id="{5F7EEEE2-188B-6DBD-7087-93E573356ADE}"/>
              </a:ext>
            </a:extLst>
          </p:cNvPr>
          <p:cNvCxnSpPr>
            <a:cxnSpLocks/>
          </p:cNvCxnSpPr>
          <p:nvPr/>
        </p:nvCxnSpPr>
        <p:spPr>
          <a:xfrm>
            <a:off x="8463046" y="4014550"/>
            <a:ext cx="579269" cy="0"/>
          </a:xfrm>
          <a:prstGeom prst="straightConnector1">
            <a:avLst/>
          </a:prstGeom>
          <a:ln w="9525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Přímá spojnice se šipkou 65">
            <a:extLst>
              <a:ext uri="{FF2B5EF4-FFF2-40B4-BE49-F238E27FC236}">
                <a16:creationId xmlns:a16="http://schemas.microsoft.com/office/drawing/2014/main" id="{B609D71E-DB28-7BEB-896A-3A6B17138322}"/>
              </a:ext>
            </a:extLst>
          </p:cNvPr>
          <p:cNvCxnSpPr>
            <a:cxnSpLocks/>
          </p:cNvCxnSpPr>
          <p:nvPr/>
        </p:nvCxnSpPr>
        <p:spPr>
          <a:xfrm flipH="1">
            <a:off x="8463046" y="4104960"/>
            <a:ext cx="558410" cy="0"/>
          </a:xfrm>
          <a:prstGeom prst="straightConnector1">
            <a:avLst/>
          </a:prstGeom>
          <a:ln w="9525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bdélník: se zakulacenými rohy 68">
            <a:extLst>
              <a:ext uri="{FF2B5EF4-FFF2-40B4-BE49-F238E27FC236}">
                <a16:creationId xmlns:a16="http://schemas.microsoft.com/office/drawing/2014/main" id="{9545FD90-1815-E380-89B1-6508AD0B6EBA}"/>
              </a:ext>
            </a:extLst>
          </p:cNvPr>
          <p:cNvSpPr/>
          <p:nvPr/>
        </p:nvSpPr>
        <p:spPr>
          <a:xfrm>
            <a:off x="9143359" y="3898606"/>
            <a:ext cx="969513" cy="335696"/>
          </a:xfrm>
          <a:prstGeom prst="round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GPT-4 Validation</a:t>
            </a:r>
            <a:endParaRPr lang="cs-CZ" sz="1050" err="1">
              <a:solidFill>
                <a:schemeClr val="bg1"/>
              </a:solidFill>
            </a:endParaRPr>
          </a:p>
        </p:txBody>
      </p:sp>
      <p:cxnSp>
        <p:nvCxnSpPr>
          <p:cNvPr id="73" name="Přímá spojnice se šipkou 72">
            <a:extLst>
              <a:ext uri="{FF2B5EF4-FFF2-40B4-BE49-F238E27FC236}">
                <a16:creationId xmlns:a16="http://schemas.microsoft.com/office/drawing/2014/main" id="{39BF744E-F6CE-30F9-4139-C08F1FB2E415}"/>
              </a:ext>
            </a:extLst>
          </p:cNvPr>
          <p:cNvCxnSpPr>
            <a:cxnSpLocks/>
          </p:cNvCxnSpPr>
          <p:nvPr/>
        </p:nvCxnSpPr>
        <p:spPr>
          <a:xfrm>
            <a:off x="8463046" y="4651186"/>
            <a:ext cx="579269" cy="0"/>
          </a:xfrm>
          <a:prstGeom prst="straightConnector1">
            <a:avLst/>
          </a:prstGeom>
          <a:ln w="9525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Přímá spojnice se šipkou 73">
            <a:extLst>
              <a:ext uri="{FF2B5EF4-FFF2-40B4-BE49-F238E27FC236}">
                <a16:creationId xmlns:a16="http://schemas.microsoft.com/office/drawing/2014/main" id="{DFD8CB63-6110-F44B-1274-6E96CF5A999E}"/>
              </a:ext>
            </a:extLst>
          </p:cNvPr>
          <p:cNvCxnSpPr>
            <a:cxnSpLocks/>
          </p:cNvCxnSpPr>
          <p:nvPr/>
        </p:nvCxnSpPr>
        <p:spPr>
          <a:xfrm flipH="1">
            <a:off x="8463046" y="4741596"/>
            <a:ext cx="558410" cy="0"/>
          </a:xfrm>
          <a:prstGeom prst="straightConnector1">
            <a:avLst/>
          </a:prstGeom>
          <a:ln w="9525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bdélník: se zakulacenými rohy 74">
            <a:extLst>
              <a:ext uri="{FF2B5EF4-FFF2-40B4-BE49-F238E27FC236}">
                <a16:creationId xmlns:a16="http://schemas.microsoft.com/office/drawing/2014/main" id="{24286716-12F4-C4A5-C567-D8B96823E586}"/>
              </a:ext>
            </a:extLst>
          </p:cNvPr>
          <p:cNvSpPr/>
          <p:nvPr/>
        </p:nvSpPr>
        <p:spPr>
          <a:xfrm>
            <a:off x="9143359" y="4535242"/>
            <a:ext cx="969513" cy="335696"/>
          </a:xfrm>
          <a:prstGeom prst="round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GPT-4</a:t>
            </a:r>
          </a:p>
          <a:p>
            <a:pPr algn="ctr"/>
            <a:r>
              <a:rPr lang="en-US" sz="900">
                <a:solidFill>
                  <a:schemeClr val="bg1"/>
                </a:solidFill>
              </a:rPr>
              <a:t>Conversation</a:t>
            </a:r>
            <a:endParaRPr lang="cs-CZ" sz="1050" err="1">
              <a:solidFill>
                <a:schemeClr val="bg1"/>
              </a:solidFill>
            </a:endParaRPr>
          </a:p>
        </p:txBody>
      </p:sp>
      <p:sp>
        <p:nvSpPr>
          <p:cNvPr id="78" name="TextovéPole 77">
            <a:extLst>
              <a:ext uri="{FF2B5EF4-FFF2-40B4-BE49-F238E27FC236}">
                <a16:creationId xmlns:a16="http://schemas.microsoft.com/office/drawing/2014/main" id="{29939369-FB25-4DD8-010D-A214C37007FC}"/>
              </a:ext>
            </a:extLst>
          </p:cNvPr>
          <p:cNvSpPr txBox="1"/>
          <p:nvPr/>
        </p:nvSpPr>
        <p:spPr>
          <a:xfrm>
            <a:off x="7556170" y="4522271"/>
            <a:ext cx="805832" cy="18081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l">
              <a:lnSpc>
                <a:spcPct val="85000"/>
              </a:lnSpc>
              <a:spcAft>
                <a:spcPts val="600"/>
              </a:spcAft>
              <a:buSzPct val="110000"/>
            </a:pPr>
            <a:r>
              <a:rPr lang="en-US" sz="1100">
                <a:solidFill>
                  <a:schemeClr val="bg1"/>
                </a:solidFill>
              </a:rPr>
              <a:t>Client query</a:t>
            </a:r>
            <a:endParaRPr lang="cs-CZ" sz="1100">
              <a:solidFill>
                <a:schemeClr val="bg1"/>
              </a:solidFill>
            </a:endParaRPr>
          </a:p>
        </p:txBody>
      </p:sp>
      <p:sp>
        <p:nvSpPr>
          <p:cNvPr id="79" name="TextovéPole 78">
            <a:extLst>
              <a:ext uri="{FF2B5EF4-FFF2-40B4-BE49-F238E27FC236}">
                <a16:creationId xmlns:a16="http://schemas.microsoft.com/office/drawing/2014/main" id="{7F61FFEA-FA2C-4AC1-CCD9-C18300774D49}"/>
              </a:ext>
            </a:extLst>
          </p:cNvPr>
          <p:cNvSpPr txBox="1"/>
          <p:nvPr/>
        </p:nvSpPr>
        <p:spPr>
          <a:xfrm>
            <a:off x="7521375" y="4711227"/>
            <a:ext cx="932295" cy="18081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l">
              <a:lnSpc>
                <a:spcPct val="85000"/>
              </a:lnSpc>
              <a:spcAft>
                <a:spcPts val="600"/>
              </a:spcAft>
              <a:buSzPct val="110000"/>
            </a:pPr>
            <a:r>
              <a:rPr lang="en-US" sz="1100">
                <a:solidFill>
                  <a:schemeClr val="bg1"/>
                </a:solidFill>
              </a:rPr>
              <a:t>Training data</a:t>
            </a:r>
            <a:endParaRPr lang="cs-CZ" sz="1100">
              <a:solidFill>
                <a:schemeClr val="bg1"/>
              </a:solidFill>
            </a:endParaRPr>
          </a:p>
        </p:txBody>
      </p:sp>
      <p:sp>
        <p:nvSpPr>
          <p:cNvPr id="87" name="TextovéPole 86">
            <a:extLst>
              <a:ext uri="{FF2B5EF4-FFF2-40B4-BE49-F238E27FC236}">
                <a16:creationId xmlns:a16="http://schemas.microsoft.com/office/drawing/2014/main" id="{7B33C501-3E11-1982-9C14-FA0EB86BF566}"/>
              </a:ext>
            </a:extLst>
          </p:cNvPr>
          <p:cNvSpPr txBox="1"/>
          <p:nvPr/>
        </p:nvSpPr>
        <p:spPr>
          <a:xfrm>
            <a:off x="8294566" y="5724682"/>
            <a:ext cx="848793" cy="324704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SzPct val="110000"/>
            </a:pPr>
            <a:r>
              <a:rPr lang="en-US" sz="1100">
                <a:solidFill>
                  <a:schemeClr val="bg1"/>
                </a:solidFill>
              </a:rPr>
              <a:t>Result processing</a:t>
            </a:r>
            <a:endParaRPr lang="cs-CZ" sz="1100">
              <a:solidFill>
                <a:schemeClr val="bg1"/>
              </a:solidFill>
            </a:endParaRPr>
          </a:p>
        </p:txBody>
      </p:sp>
      <p:sp>
        <p:nvSpPr>
          <p:cNvPr id="89" name="TextovéPole 88">
            <a:extLst>
              <a:ext uri="{FF2B5EF4-FFF2-40B4-BE49-F238E27FC236}">
                <a16:creationId xmlns:a16="http://schemas.microsoft.com/office/drawing/2014/main" id="{15BFF8AB-018E-FB00-AA8F-9E8DC165A1F0}"/>
              </a:ext>
            </a:extLst>
          </p:cNvPr>
          <p:cNvSpPr txBox="1"/>
          <p:nvPr/>
        </p:nvSpPr>
        <p:spPr>
          <a:xfrm>
            <a:off x="8039840" y="5104088"/>
            <a:ext cx="1425680" cy="324704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SzPct val="110000"/>
            </a:pPr>
            <a:r>
              <a:rPr lang="en-US" sz="1100">
                <a:solidFill>
                  <a:schemeClr val="bg1"/>
                </a:solidFill>
              </a:rPr>
              <a:t>Client conversation with GPT</a:t>
            </a:r>
            <a:endParaRPr lang="cs-CZ" sz="1100">
              <a:solidFill>
                <a:schemeClr val="bg1"/>
              </a:solidFill>
            </a:endParaRPr>
          </a:p>
        </p:txBody>
      </p:sp>
      <p:sp>
        <p:nvSpPr>
          <p:cNvPr id="90" name="Obdélník 41">
            <a:extLst>
              <a:ext uri="{FF2B5EF4-FFF2-40B4-BE49-F238E27FC236}">
                <a16:creationId xmlns:a16="http://schemas.microsoft.com/office/drawing/2014/main" id="{08AFA977-5453-E429-5591-FB17B40B6C73}"/>
              </a:ext>
            </a:extLst>
          </p:cNvPr>
          <p:cNvSpPr/>
          <p:nvPr/>
        </p:nvSpPr>
        <p:spPr>
          <a:xfrm>
            <a:off x="7036831" y="5737477"/>
            <a:ext cx="1102570" cy="325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rIns="96000" bIns="72000"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Master bot</a:t>
            </a:r>
          </a:p>
        </p:txBody>
      </p:sp>
      <p:sp>
        <p:nvSpPr>
          <p:cNvPr id="91" name="Obdélník 41">
            <a:extLst>
              <a:ext uri="{FF2B5EF4-FFF2-40B4-BE49-F238E27FC236}">
                <a16:creationId xmlns:a16="http://schemas.microsoft.com/office/drawing/2014/main" id="{C78D1457-8A26-A50E-5AEA-E38DBE3CEEB2}"/>
              </a:ext>
            </a:extLst>
          </p:cNvPr>
          <p:cNvSpPr/>
          <p:nvPr/>
        </p:nvSpPr>
        <p:spPr>
          <a:xfrm>
            <a:off x="9334684" y="5743945"/>
            <a:ext cx="1102570" cy="325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rIns="96000" bIns="72000"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Local bot</a:t>
            </a:r>
          </a:p>
        </p:txBody>
      </p:sp>
      <p:cxnSp>
        <p:nvCxnSpPr>
          <p:cNvPr id="93" name="Přímá spojnice se šipkou 92">
            <a:extLst>
              <a:ext uri="{FF2B5EF4-FFF2-40B4-BE49-F238E27FC236}">
                <a16:creationId xmlns:a16="http://schemas.microsoft.com/office/drawing/2014/main" id="{B6FA7BD3-44C3-080F-305E-9345B9B26610}"/>
              </a:ext>
            </a:extLst>
          </p:cNvPr>
          <p:cNvCxnSpPr>
            <a:cxnSpLocks/>
            <a:endCxn id="91" idx="1"/>
          </p:cNvCxnSpPr>
          <p:nvPr/>
        </p:nvCxnSpPr>
        <p:spPr>
          <a:xfrm>
            <a:off x="9102471" y="5906704"/>
            <a:ext cx="232213" cy="0"/>
          </a:xfrm>
          <a:prstGeom prst="straightConnector1">
            <a:avLst/>
          </a:prstGeom>
          <a:ln w="9525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Přímá spojnice se šipkou 94">
            <a:extLst>
              <a:ext uri="{FF2B5EF4-FFF2-40B4-BE49-F238E27FC236}">
                <a16:creationId xmlns:a16="http://schemas.microsoft.com/office/drawing/2014/main" id="{6FC8C2C5-C036-34AE-553E-2169A87C2651}"/>
              </a:ext>
            </a:extLst>
          </p:cNvPr>
          <p:cNvCxnSpPr>
            <a:cxnSpLocks/>
          </p:cNvCxnSpPr>
          <p:nvPr/>
        </p:nvCxnSpPr>
        <p:spPr>
          <a:xfrm flipH="1">
            <a:off x="8141485" y="5902458"/>
            <a:ext cx="213425" cy="0"/>
          </a:xfrm>
          <a:prstGeom prst="straightConnector1">
            <a:avLst/>
          </a:prstGeom>
          <a:ln w="9525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bdélník 101">
            <a:extLst>
              <a:ext uri="{FF2B5EF4-FFF2-40B4-BE49-F238E27FC236}">
                <a16:creationId xmlns:a16="http://schemas.microsoft.com/office/drawing/2014/main" id="{B41126E0-35BD-0FE4-86FD-0599D3C0857C}"/>
              </a:ext>
            </a:extLst>
          </p:cNvPr>
          <p:cNvSpPr/>
          <p:nvPr/>
        </p:nvSpPr>
        <p:spPr>
          <a:xfrm>
            <a:off x="8285964" y="6288144"/>
            <a:ext cx="890252" cy="3276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>
                <a:solidFill>
                  <a:schemeClr val="bg1"/>
                </a:solidFill>
              </a:rPr>
              <a:t>Human handover</a:t>
            </a:r>
          </a:p>
        </p:txBody>
      </p:sp>
      <p:cxnSp>
        <p:nvCxnSpPr>
          <p:cNvPr id="103" name="Přímá spojnice se šipkou 102">
            <a:extLst>
              <a:ext uri="{FF2B5EF4-FFF2-40B4-BE49-F238E27FC236}">
                <a16:creationId xmlns:a16="http://schemas.microsoft.com/office/drawing/2014/main" id="{A5936158-5A10-60DE-F797-65D0175F55DC}"/>
              </a:ext>
            </a:extLst>
          </p:cNvPr>
          <p:cNvCxnSpPr>
            <a:cxnSpLocks/>
          </p:cNvCxnSpPr>
          <p:nvPr/>
        </p:nvCxnSpPr>
        <p:spPr>
          <a:xfrm>
            <a:off x="8733601" y="6073534"/>
            <a:ext cx="0" cy="219896"/>
          </a:xfrm>
          <a:prstGeom prst="straightConnector1">
            <a:avLst/>
          </a:prstGeom>
          <a:ln w="9525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Přímá spojnice 3">
            <a:extLst>
              <a:ext uri="{FF2B5EF4-FFF2-40B4-BE49-F238E27FC236}">
                <a16:creationId xmlns:a16="http://schemas.microsoft.com/office/drawing/2014/main" id="{9BC4BD00-87BD-903F-A825-B96BEFB74316}"/>
              </a:ext>
            </a:extLst>
          </p:cNvPr>
          <p:cNvCxnSpPr/>
          <p:nvPr/>
        </p:nvCxnSpPr>
        <p:spPr>
          <a:xfrm>
            <a:off x="8733601" y="3675725"/>
            <a:ext cx="0" cy="222881"/>
          </a:xfrm>
          <a:prstGeom prst="line">
            <a:avLst/>
          </a:prstGeom>
          <a:ln w="9525">
            <a:solidFill>
              <a:schemeClr val="accent3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Přímá spojnice 4">
            <a:extLst>
              <a:ext uri="{FF2B5EF4-FFF2-40B4-BE49-F238E27FC236}">
                <a16:creationId xmlns:a16="http://schemas.microsoft.com/office/drawing/2014/main" id="{B2D40F06-73D7-9E7C-E0E8-9BA09AB8755E}"/>
              </a:ext>
            </a:extLst>
          </p:cNvPr>
          <p:cNvCxnSpPr/>
          <p:nvPr/>
        </p:nvCxnSpPr>
        <p:spPr>
          <a:xfrm>
            <a:off x="8738279" y="4273517"/>
            <a:ext cx="0" cy="222881"/>
          </a:xfrm>
          <a:prstGeom prst="line">
            <a:avLst/>
          </a:prstGeom>
          <a:ln w="9525">
            <a:solidFill>
              <a:schemeClr val="accent3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18F68659-B51C-B478-93EC-02CB144C014C}"/>
              </a:ext>
            </a:extLst>
          </p:cNvPr>
          <p:cNvCxnSpPr/>
          <p:nvPr/>
        </p:nvCxnSpPr>
        <p:spPr>
          <a:xfrm>
            <a:off x="8733601" y="4870938"/>
            <a:ext cx="0" cy="222881"/>
          </a:xfrm>
          <a:prstGeom prst="line">
            <a:avLst/>
          </a:prstGeom>
          <a:ln w="9525">
            <a:solidFill>
              <a:schemeClr val="accent3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10">
            <a:extLst>
              <a:ext uri="{FF2B5EF4-FFF2-40B4-BE49-F238E27FC236}">
                <a16:creationId xmlns:a16="http://schemas.microsoft.com/office/drawing/2014/main" id="{DEF0904C-8D20-7CC8-AC68-86393D986FD0}"/>
              </a:ext>
            </a:extLst>
          </p:cNvPr>
          <p:cNvCxnSpPr/>
          <p:nvPr/>
        </p:nvCxnSpPr>
        <p:spPr>
          <a:xfrm>
            <a:off x="8728119" y="5460104"/>
            <a:ext cx="0" cy="222881"/>
          </a:xfrm>
          <a:prstGeom prst="line">
            <a:avLst/>
          </a:prstGeom>
          <a:ln w="9525">
            <a:solidFill>
              <a:schemeClr val="accent3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C2747CFD-9119-DD2D-0FFC-DDC26E59B232}"/>
              </a:ext>
            </a:extLst>
          </p:cNvPr>
          <p:cNvSpPr txBox="1"/>
          <p:nvPr/>
        </p:nvSpPr>
        <p:spPr>
          <a:xfrm>
            <a:off x="8285964" y="5503236"/>
            <a:ext cx="854401" cy="128497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algn="l">
              <a:lnSpc>
                <a:spcPct val="85000"/>
              </a:lnSpc>
              <a:spcAft>
                <a:spcPts val="600"/>
              </a:spcAft>
              <a:buSzPct val="110000"/>
            </a:pPr>
            <a:r>
              <a:rPr lang="en-US" sz="700">
                <a:solidFill>
                  <a:schemeClr val="bg1"/>
                </a:solidFill>
              </a:rPr>
              <a:t>&lt;&lt;</a:t>
            </a:r>
            <a:r>
              <a:rPr lang="cs-CZ" sz="700" err="1">
                <a:solidFill>
                  <a:schemeClr val="bg1"/>
                </a:solidFill>
              </a:rPr>
              <a:t>Keeping</a:t>
            </a:r>
            <a:r>
              <a:rPr lang="cs-CZ" sz="700">
                <a:solidFill>
                  <a:schemeClr val="bg1"/>
                </a:solidFill>
              </a:rPr>
              <a:t> </a:t>
            </a:r>
            <a:r>
              <a:rPr lang="cs-CZ" sz="700" err="1">
                <a:solidFill>
                  <a:schemeClr val="bg1"/>
                </a:solidFill>
              </a:rPr>
              <a:t>context</a:t>
            </a:r>
            <a:r>
              <a:rPr lang="en-US" sz="700">
                <a:solidFill>
                  <a:schemeClr val="bg1"/>
                </a:solidFill>
              </a:rPr>
              <a:t>&gt;&gt;</a:t>
            </a:r>
            <a:endParaRPr lang="cs-CZ" sz="700">
              <a:solidFill>
                <a:schemeClr val="bg1"/>
              </a:solidFill>
            </a:endParaRP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A9F70C-B527-F34D-D33C-6E39C6EBA857}"/>
              </a:ext>
            </a:extLst>
          </p:cNvPr>
          <p:cNvSpPr/>
          <p:nvPr/>
        </p:nvSpPr>
        <p:spPr>
          <a:xfrm>
            <a:off x="625915" y="6167346"/>
            <a:ext cx="4953000" cy="93701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50000"/>
              </a:lnSpc>
              <a:defRPr/>
            </a:pPr>
            <a:r>
              <a:rPr lang="en-US" sz="1200" b="1">
                <a:solidFill>
                  <a:srgbClr val="2E2E38"/>
                </a:solidFill>
                <a:latin typeface="Arial" panose="020B0604020202020204"/>
              </a:rPr>
              <a:t>Gathering</a:t>
            </a:r>
            <a:r>
              <a:rPr lang="cs-CZ" sz="1200" b="1">
                <a:solidFill>
                  <a:srgbClr val="2E2E38"/>
                </a:solidFill>
                <a:latin typeface="Arial" panose="020B0604020202020204"/>
              </a:rPr>
              <a:t> George </a:t>
            </a:r>
            <a:r>
              <a:rPr lang="en-US" sz="1200" b="1">
                <a:solidFill>
                  <a:srgbClr val="2E2E38"/>
                </a:solidFill>
                <a:latin typeface="Arial" panose="020B0604020202020204"/>
              </a:rPr>
              <a:t>features description</a:t>
            </a:r>
          </a:p>
          <a:p>
            <a:pPr marL="0" lvl="1">
              <a:defRPr/>
            </a:pPr>
            <a:r>
              <a:rPr lang="cs-CZ" sz="1100">
                <a:solidFill>
                  <a:srgbClr val="2E2E38"/>
                </a:solidFill>
                <a:latin typeface="Arial" panose="020B0604020202020204"/>
              </a:rPr>
              <a:t>It </a:t>
            </a:r>
            <a:r>
              <a:rPr lang="en-US" sz="1100">
                <a:solidFill>
                  <a:srgbClr val="2E2E38"/>
                </a:solidFill>
                <a:latin typeface="Arial" panose="020B0604020202020204"/>
              </a:rPr>
              <a:t>is quite</a:t>
            </a:r>
            <a:r>
              <a:rPr lang="cs-CZ" sz="1100">
                <a:solidFill>
                  <a:srgbClr val="2E2E38"/>
                </a:solidFill>
                <a:latin typeface="Arial" panose="020B0604020202020204"/>
              </a:rPr>
              <a:t> </a:t>
            </a:r>
            <a:r>
              <a:rPr lang="en-US" sz="1100">
                <a:solidFill>
                  <a:srgbClr val="2E2E38"/>
                </a:solidFill>
                <a:latin typeface="Arial" panose="020B0604020202020204"/>
              </a:rPr>
              <a:t>time-consuming</a:t>
            </a:r>
            <a:r>
              <a:rPr lang="cs-CZ" sz="1100">
                <a:solidFill>
                  <a:srgbClr val="2E2E38"/>
                </a:solidFill>
                <a:latin typeface="Arial" panose="020B0604020202020204"/>
              </a:rPr>
              <a:t> </a:t>
            </a:r>
            <a:r>
              <a:rPr lang="en-US" sz="1100">
                <a:solidFill>
                  <a:srgbClr val="2E2E38"/>
                </a:solidFill>
                <a:latin typeface="Arial" panose="020B0604020202020204"/>
              </a:rPr>
              <a:t>gathering of the features description</a:t>
            </a:r>
          </a:p>
        </p:txBody>
      </p:sp>
    </p:spTree>
    <p:extLst>
      <p:ext uri="{BB962C8B-B14F-4D97-AF65-F5344CB8AC3E}">
        <p14:creationId xmlns:p14="http://schemas.microsoft.com/office/powerpoint/2010/main" val="381574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5F18-3E91-41A5-A2D3-75C99E48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Hey, George! </a:t>
            </a:r>
            <a:r>
              <a:rPr lang="cs-CZ" err="1"/>
              <a:t>PoC</a:t>
            </a:r>
            <a:r>
              <a:rPr lang="cs-CZ"/>
              <a:t> </a:t>
            </a:r>
            <a:r>
              <a:rPr lang="en-US"/>
              <a:t>Chitchat skill</a:t>
            </a:r>
            <a:br>
              <a:rPr lang="cs-CZ"/>
            </a:br>
            <a:br>
              <a:rPr lang="cs-CZ" sz="400"/>
            </a:br>
            <a:r>
              <a:rPr lang="en-US" sz="1600"/>
              <a:t>Detailed description</a:t>
            </a:r>
            <a:endParaRPr lang="en-US"/>
          </a:p>
        </p:txBody>
      </p:sp>
      <p:sp>
        <p:nvSpPr>
          <p:cNvPr id="29" name="Rectangle 38">
            <a:extLst>
              <a:ext uri="{FF2B5EF4-FFF2-40B4-BE49-F238E27FC236}">
                <a16:creationId xmlns:a16="http://schemas.microsoft.com/office/drawing/2014/main" id="{D6A87E0E-E30D-A3C7-B73F-4D83B0B76CC4}"/>
              </a:ext>
            </a:extLst>
          </p:cNvPr>
          <p:cNvSpPr/>
          <p:nvPr/>
        </p:nvSpPr>
        <p:spPr>
          <a:xfrm>
            <a:off x="609600" y="1156532"/>
            <a:ext cx="5059677" cy="33569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Smart chitchat</a:t>
            </a:r>
            <a:r>
              <a:rPr kumimoji="0" lang="cs-CZ" b="1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b="1" i="0" u="none" strike="noStrike" kern="1200" cap="none" spc="0" normalizeH="0" baseline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skill</a:t>
            </a:r>
            <a:endParaRPr kumimoji="0" lang="en-US" b="1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0" name="Rectangle 37">
            <a:extLst>
              <a:ext uri="{FF2B5EF4-FFF2-40B4-BE49-F238E27FC236}">
                <a16:creationId xmlns:a16="http://schemas.microsoft.com/office/drawing/2014/main" id="{6159F9AB-880F-4FED-51D4-D99F219AEEDA}"/>
              </a:ext>
            </a:extLst>
          </p:cNvPr>
          <p:cNvSpPr/>
          <p:nvPr/>
        </p:nvSpPr>
        <p:spPr>
          <a:xfrm>
            <a:off x="534875" y="1488881"/>
            <a:ext cx="5134400" cy="252487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1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rgbClr val="2E2E38"/>
                </a:solidFill>
                <a:latin typeface="Arial" panose="020B0604020202020204"/>
              </a:rPr>
              <a:t>You can talk to chitchat in defined topics only</a:t>
            </a:r>
            <a:endParaRPr lang="cs-CZ" sz="1200" dirty="0">
              <a:solidFill>
                <a:srgbClr val="2E2E38"/>
              </a:solidFill>
              <a:latin typeface="Arial" panose="020B0604020202020204"/>
            </a:endParaRPr>
          </a:p>
          <a:p>
            <a:pPr marL="171450" lvl="1" indent="-171450">
              <a:spcBef>
                <a:spcPts val="400"/>
              </a:spcBef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rgbClr val="2E2E38"/>
                </a:solidFill>
                <a:latin typeface="Arial" panose="020B0604020202020204"/>
              </a:rPr>
              <a:t>There are pretrained topics: Information about ČS, </a:t>
            </a:r>
            <a:r>
              <a:rPr lang="en-US" sz="1200" dirty="0" err="1">
                <a:solidFill>
                  <a:srgbClr val="2E2E38"/>
                </a:solidFill>
                <a:latin typeface="Arial" panose="020B0604020202020204"/>
              </a:rPr>
              <a:t>Erste</a:t>
            </a:r>
            <a:r>
              <a:rPr lang="en-US" sz="1200" dirty="0">
                <a:solidFill>
                  <a:srgbClr val="2E2E38"/>
                </a:solidFill>
                <a:latin typeface="Arial" panose="020B0604020202020204"/>
              </a:rPr>
              <a:t>, history of George and financial health</a:t>
            </a:r>
          </a:p>
          <a:p>
            <a:pPr marL="171450" lvl="1" indent="-171450">
              <a:spcBef>
                <a:spcPts val="400"/>
              </a:spcBef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rgbClr val="2E2E38"/>
                </a:solidFill>
                <a:latin typeface="Arial" panose="020B0604020202020204"/>
              </a:rPr>
              <a:t>There are predefined and pretrained the topics which we want to support (subject to change):</a:t>
            </a:r>
          </a:p>
          <a:p>
            <a:pPr marL="171450" lvl="1" indent="-171450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srgbClr val="2E2E38"/>
              </a:solidFill>
              <a:latin typeface="Arial" panose="020B0604020202020204"/>
            </a:endParaRPr>
          </a:p>
          <a:p>
            <a:pPr marL="171450" lvl="1" indent="-171450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srgbClr val="2E2E38"/>
              </a:solidFill>
              <a:latin typeface="Arial" panose="020B0604020202020204"/>
            </a:endParaRPr>
          </a:p>
          <a:p>
            <a:pPr marL="171450" lvl="1" indent="-171450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srgbClr val="2E2E38"/>
              </a:solidFill>
              <a:latin typeface="Arial" panose="020B0604020202020204"/>
            </a:endParaRPr>
          </a:p>
          <a:p>
            <a:pPr marL="171450" lvl="1" indent="-171450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srgbClr val="2E2E38"/>
              </a:solidFill>
              <a:latin typeface="Arial" panose="020B0604020202020204"/>
            </a:endParaRPr>
          </a:p>
          <a:p>
            <a:pPr marL="171450" lvl="1" indent="-171450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srgbClr val="2E2E38"/>
              </a:solidFill>
              <a:latin typeface="Arial" panose="020B0604020202020204"/>
            </a:endParaRPr>
          </a:p>
          <a:p>
            <a:pPr marL="171450" lvl="1" indent="-171450">
              <a:spcBef>
                <a:spcPts val="400"/>
              </a:spcBef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rgbClr val="2E2E38"/>
                </a:solidFill>
                <a:latin typeface="Arial" panose="020B0604020202020204"/>
              </a:rPr>
              <a:t>When</a:t>
            </a:r>
            <a:r>
              <a:rPr lang="cs-CZ" sz="1200" dirty="0">
                <a:solidFill>
                  <a:srgbClr val="2E2E38"/>
                </a:solidFill>
                <a:latin typeface="Arial" panose="020B0604020202020204"/>
              </a:rPr>
              <a:t> </a:t>
            </a:r>
            <a:r>
              <a:rPr lang="en-US" sz="1200" dirty="0">
                <a:solidFill>
                  <a:srgbClr val="2E2E38"/>
                </a:solidFill>
                <a:latin typeface="Arial" panose="020B0604020202020204"/>
              </a:rPr>
              <a:t>we</a:t>
            </a:r>
            <a:r>
              <a:rPr lang="cs-CZ" sz="1200" dirty="0">
                <a:solidFill>
                  <a:srgbClr val="2E2E38"/>
                </a:solidFill>
                <a:latin typeface="Arial" panose="020B0604020202020204"/>
              </a:rPr>
              <a:t> don</a:t>
            </a:r>
            <a:r>
              <a:rPr lang="en-US" sz="1200" dirty="0">
                <a:solidFill>
                  <a:srgbClr val="2E2E38"/>
                </a:solidFill>
                <a:latin typeface="Arial" panose="020B0604020202020204"/>
              </a:rPr>
              <a:t>’t support the selected topic, we inform the client about it</a:t>
            </a:r>
            <a:endParaRPr lang="cs-CZ" sz="1200" dirty="0">
              <a:solidFill>
                <a:srgbClr val="2E2E38"/>
              </a:solidFill>
              <a:latin typeface="Arial" panose="020B0604020202020204"/>
            </a:endParaRPr>
          </a:p>
        </p:txBody>
      </p:sp>
      <p:sp>
        <p:nvSpPr>
          <p:cNvPr id="81" name="Rectangle 37">
            <a:extLst>
              <a:ext uri="{FF2B5EF4-FFF2-40B4-BE49-F238E27FC236}">
                <a16:creationId xmlns:a16="http://schemas.microsoft.com/office/drawing/2014/main" id="{9C9F0111-C756-6298-0B8E-EEF63D5C4D97}"/>
              </a:ext>
            </a:extLst>
          </p:cNvPr>
          <p:cNvSpPr/>
          <p:nvPr/>
        </p:nvSpPr>
        <p:spPr>
          <a:xfrm>
            <a:off x="446066" y="2635818"/>
            <a:ext cx="2790229" cy="89235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2" indent="-171450">
              <a:buFont typeface="Wingdings" panose="05000000000000000000" pitchFamily="2" charset="2"/>
              <a:buChar char="§"/>
              <a:defRPr/>
            </a:pPr>
            <a:r>
              <a:rPr lang="en-US" sz="1000">
                <a:solidFill>
                  <a:srgbClr val="2E2E38"/>
                </a:solidFill>
                <a:latin typeface="Arial" panose="020B0604020202020204"/>
              </a:rPr>
              <a:t>Weather</a:t>
            </a:r>
          </a:p>
          <a:p>
            <a:pPr marL="628650" lvl="2" indent="-171450">
              <a:buFont typeface="Wingdings" panose="05000000000000000000" pitchFamily="2" charset="2"/>
              <a:buChar char="§"/>
              <a:defRPr/>
            </a:pPr>
            <a:r>
              <a:rPr lang="en-US" sz="1000">
                <a:solidFill>
                  <a:srgbClr val="2E2E38"/>
                </a:solidFill>
                <a:latin typeface="Arial" panose="020B0604020202020204"/>
              </a:rPr>
              <a:t>Sports events</a:t>
            </a:r>
          </a:p>
          <a:p>
            <a:pPr marL="628650" lvl="2" indent="-171450">
              <a:buFont typeface="Wingdings" panose="05000000000000000000" pitchFamily="2" charset="2"/>
              <a:buChar char="§"/>
              <a:defRPr/>
            </a:pPr>
            <a:r>
              <a:rPr lang="en-US" sz="1000">
                <a:solidFill>
                  <a:srgbClr val="2E2E38"/>
                </a:solidFill>
                <a:latin typeface="Arial" panose="020B0604020202020204"/>
              </a:rPr>
              <a:t>Entertainment</a:t>
            </a:r>
            <a:endParaRPr lang="cs-CZ" sz="1000">
              <a:solidFill>
                <a:srgbClr val="2E2E38"/>
              </a:solidFill>
              <a:latin typeface="Arial" panose="020B0604020202020204"/>
            </a:endParaRPr>
          </a:p>
          <a:p>
            <a:pPr marL="628650" lvl="2" indent="-171450">
              <a:buFont typeface="Wingdings" panose="05000000000000000000" pitchFamily="2" charset="2"/>
              <a:buChar char="§"/>
              <a:defRPr/>
            </a:pPr>
            <a:r>
              <a:rPr lang="en-US" sz="1000">
                <a:solidFill>
                  <a:srgbClr val="2E2E38"/>
                </a:solidFill>
                <a:latin typeface="Arial" panose="020B0604020202020204"/>
              </a:rPr>
              <a:t>Animals and pets</a:t>
            </a:r>
          </a:p>
          <a:p>
            <a:pPr marL="628650" lvl="2" indent="-171450">
              <a:buFont typeface="Wingdings" panose="05000000000000000000" pitchFamily="2" charset="2"/>
              <a:buChar char="§"/>
              <a:defRPr/>
            </a:pPr>
            <a:r>
              <a:rPr lang="en-US" sz="1000">
                <a:solidFill>
                  <a:srgbClr val="2E2E38"/>
                </a:solidFill>
                <a:latin typeface="Arial" panose="020B0604020202020204"/>
              </a:rPr>
              <a:t>Jokes and humor</a:t>
            </a:r>
          </a:p>
        </p:txBody>
      </p:sp>
      <p:sp>
        <p:nvSpPr>
          <p:cNvPr id="82" name="Rectangle 37">
            <a:extLst>
              <a:ext uri="{FF2B5EF4-FFF2-40B4-BE49-F238E27FC236}">
                <a16:creationId xmlns:a16="http://schemas.microsoft.com/office/drawing/2014/main" id="{AE070A30-0A78-D683-D05D-05E21485840E}"/>
              </a:ext>
            </a:extLst>
          </p:cNvPr>
          <p:cNvSpPr/>
          <p:nvPr/>
        </p:nvSpPr>
        <p:spPr>
          <a:xfrm>
            <a:off x="3029182" y="2635818"/>
            <a:ext cx="2590983" cy="104105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2" indent="-171450">
              <a:buFont typeface="Wingdings" panose="05000000000000000000" pitchFamily="2" charset="2"/>
              <a:buChar char="§"/>
              <a:defRPr/>
            </a:pPr>
            <a:r>
              <a:rPr lang="en-US" sz="1000">
                <a:solidFill>
                  <a:srgbClr val="2E2E38"/>
                </a:solidFill>
                <a:latin typeface="Arial" panose="020B0604020202020204"/>
              </a:rPr>
              <a:t>Ecology and environment</a:t>
            </a:r>
          </a:p>
          <a:p>
            <a:pPr marL="628650" lvl="2" indent="-171450">
              <a:buFont typeface="Wingdings" panose="05000000000000000000" pitchFamily="2" charset="2"/>
              <a:buChar char="§"/>
              <a:defRPr/>
            </a:pPr>
            <a:r>
              <a:rPr lang="en-US" sz="1000">
                <a:solidFill>
                  <a:srgbClr val="2E2E38"/>
                </a:solidFill>
                <a:latin typeface="Arial" panose="020B0604020202020204"/>
              </a:rPr>
              <a:t>Health and wellness</a:t>
            </a:r>
          </a:p>
          <a:p>
            <a:pPr marL="628650" lvl="2" indent="-171450">
              <a:buFont typeface="Wingdings" panose="05000000000000000000" pitchFamily="2" charset="2"/>
              <a:buChar char="§"/>
              <a:defRPr/>
            </a:pPr>
            <a:r>
              <a:rPr lang="en-US" sz="1000">
                <a:solidFill>
                  <a:srgbClr val="2E2E38"/>
                </a:solidFill>
                <a:latin typeface="Arial" panose="020B0604020202020204"/>
              </a:rPr>
              <a:t>Nature and outdoor activities</a:t>
            </a:r>
          </a:p>
          <a:p>
            <a:pPr marL="628650" lvl="2" indent="-171450">
              <a:buFont typeface="Wingdings" panose="05000000000000000000" pitchFamily="2" charset="2"/>
              <a:buChar char="§"/>
              <a:defRPr/>
            </a:pPr>
            <a:r>
              <a:rPr lang="en-US" sz="1000">
                <a:solidFill>
                  <a:srgbClr val="2E2E38"/>
                </a:solidFill>
                <a:latin typeface="Arial" panose="020B0604020202020204"/>
              </a:rPr>
              <a:t>And many others</a:t>
            </a:r>
          </a:p>
        </p:txBody>
      </p:sp>
      <p:sp>
        <p:nvSpPr>
          <p:cNvPr id="6" name="Rectangle 38">
            <a:extLst>
              <a:ext uri="{FF2B5EF4-FFF2-40B4-BE49-F238E27FC236}">
                <a16:creationId xmlns:a16="http://schemas.microsoft.com/office/drawing/2014/main" id="{D62DF563-3431-26CA-1F8A-498E0A220DFE}"/>
              </a:ext>
            </a:extLst>
          </p:cNvPr>
          <p:cNvSpPr/>
          <p:nvPr/>
        </p:nvSpPr>
        <p:spPr>
          <a:xfrm>
            <a:off x="6522721" y="1153185"/>
            <a:ext cx="5059680" cy="33569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Smart chitchat</a:t>
            </a:r>
            <a:r>
              <a:rPr kumimoji="0" lang="cs-CZ" b="1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b="1" i="0" u="none" strike="noStrike" kern="1200" cap="none" spc="0" normalizeH="0" baseline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flows</a:t>
            </a:r>
            <a:endParaRPr kumimoji="0" lang="en-US" b="1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3" name="Rectangle 38">
            <a:extLst>
              <a:ext uri="{FF2B5EF4-FFF2-40B4-BE49-F238E27FC236}">
                <a16:creationId xmlns:a16="http://schemas.microsoft.com/office/drawing/2014/main" id="{28B48758-87DE-E640-CCB0-EDF8EAC93EE2}"/>
              </a:ext>
            </a:extLst>
          </p:cNvPr>
          <p:cNvSpPr/>
          <p:nvPr/>
        </p:nvSpPr>
        <p:spPr>
          <a:xfrm>
            <a:off x="609599" y="4156022"/>
            <a:ext cx="5059677" cy="33569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Challenges</a:t>
            </a:r>
          </a:p>
        </p:txBody>
      </p:sp>
      <p:sp>
        <p:nvSpPr>
          <p:cNvPr id="44" name="Rectangle 37">
            <a:extLst>
              <a:ext uri="{FF2B5EF4-FFF2-40B4-BE49-F238E27FC236}">
                <a16:creationId xmlns:a16="http://schemas.microsoft.com/office/drawing/2014/main" id="{C1EFA0A4-2A6C-28FF-E2B5-9AD531C0D908}"/>
              </a:ext>
            </a:extLst>
          </p:cNvPr>
          <p:cNvSpPr/>
          <p:nvPr/>
        </p:nvSpPr>
        <p:spPr>
          <a:xfrm>
            <a:off x="600222" y="4443336"/>
            <a:ext cx="5048739" cy="83832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50000"/>
              </a:lnSpc>
              <a:defRPr/>
            </a:pPr>
            <a:r>
              <a:rPr lang="en-US" sz="1200" b="1" dirty="0">
                <a:solidFill>
                  <a:srgbClr val="2E2E38"/>
                </a:solidFill>
                <a:latin typeface="Arial" panose="020B0604020202020204"/>
              </a:rPr>
              <a:t>Answering</a:t>
            </a:r>
            <a:r>
              <a:rPr lang="cs-CZ" sz="1200" b="1" dirty="0">
                <a:solidFill>
                  <a:srgbClr val="2E2E38"/>
                </a:solidFill>
                <a:latin typeface="Arial" panose="020B0604020202020204"/>
              </a:rPr>
              <a:t> </a:t>
            </a:r>
            <a:r>
              <a:rPr lang="en-US" sz="1200" b="1" dirty="0">
                <a:solidFill>
                  <a:srgbClr val="2E2E38"/>
                </a:solidFill>
                <a:latin typeface="Arial" panose="020B0604020202020204"/>
              </a:rPr>
              <a:t>topic</a:t>
            </a:r>
            <a:r>
              <a:rPr lang="cs-CZ" sz="1200" b="1" dirty="0">
                <a:solidFill>
                  <a:srgbClr val="2E2E38"/>
                </a:solidFill>
                <a:latin typeface="Arial" panose="020B0604020202020204"/>
              </a:rPr>
              <a:t>s </a:t>
            </a:r>
            <a:r>
              <a:rPr lang="en-US" sz="1200" b="1" dirty="0">
                <a:solidFill>
                  <a:srgbClr val="2E2E38"/>
                </a:solidFill>
                <a:latin typeface="Arial" panose="020B0604020202020204"/>
              </a:rPr>
              <a:t>without</a:t>
            </a:r>
            <a:r>
              <a:rPr lang="cs-CZ" sz="1200" b="1" dirty="0">
                <a:solidFill>
                  <a:srgbClr val="2E2E38"/>
                </a:solidFill>
                <a:latin typeface="Arial" panose="020B0604020202020204"/>
              </a:rPr>
              <a:t> </a:t>
            </a:r>
            <a:r>
              <a:rPr lang="en-US" sz="1200" b="1" dirty="0">
                <a:solidFill>
                  <a:srgbClr val="2E2E38"/>
                </a:solidFill>
                <a:latin typeface="Arial" panose="020B0604020202020204"/>
              </a:rPr>
              <a:t>detailed training</a:t>
            </a:r>
          </a:p>
          <a:p>
            <a:pPr marL="0" lvl="1">
              <a:spcBef>
                <a:spcPts val="400"/>
              </a:spcBef>
              <a:defRPr/>
            </a:pPr>
            <a:r>
              <a:rPr lang="cs-CZ" sz="1100" dirty="0">
                <a:solidFill>
                  <a:srgbClr val="2E2E38"/>
                </a:solidFill>
                <a:latin typeface="Arial" panose="020B0604020202020204"/>
              </a:rPr>
              <a:t>Most </a:t>
            </a:r>
            <a:r>
              <a:rPr lang="en-US" sz="1100" dirty="0">
                <a:solidFill>
                  <a:srgbClr val="2E2E38"/>
                </a:solidFill>
                <a:latin typeface="Arial" panose="020B0604020202020204"/>
              </a:rPr>
              <a:t>of the features in the Chitchat are opened. There is the risk the answers will</a:t>
            </a:r>
            <a:r>
              <a:rPr lang="cs-CZ" sz="1100" dirty="0">
                <a:solidFill>
                  <a:srgbClr val="2E2E38"/>
                </a:solidFill>
                <a:latin typeface="Arial" panose="020B0604020202020204"/>
              </a:rPr>
              <a:t> not </a:t>
            </a:r>
            <a:r>
              <a:rPr lang="en-US" sz="1100" dirty="0">
                <a:solidFill>
                  <a:srgbClr val="2E2E38"/>
                </a:solidFill>
                <a:latin typeface="Arial" panose="020B0604020202020204"/>
              </a:rPr>
              <a:t>be acceptable</a:t>
            </a:r>
            <a:r>
              <a:rPr lang="cs-CZ" sz="1100" dirty="0">
                <a:solidFill>
                  <a:srgbClr val="2E2E38"/>
                </a:solidFill>
                <a:latin typeface="Arial" panose="020B0604020202020204"/>
              </a:rPr>
              <a:t>.</a:t>
            </a:r>
            <a:endParaRPr lang="en-US" sz="1100" dirty="0">
              <a:solidFill>
                <a:srgbClr val="2E2E38"/>
              </a:solidFill>
              <a:latin typeface="Arial" panose="020B0604020202020204"/>
            </a:endParaRPr>
          </a:p>
        </p:txBody>
      </p:sp>
      <p:pic>
        <p:nvPicPr>
          <p:cNvPr id="3" name="Grafický objekt 2" descr="Dokument obrys">
            <a:extLst>
              <a:ext uri="{FF2B5EF4-FFF2-40B4-BE49-F238E27FC236}">
                <a16:creationId xmlns:a16="http://schemas.microsoft.com/office/drawing/2014/main" id="{FF712BAC-CE61-478C-D477-86C2509F0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687" y="1831041"/>
            <a:ext cx="396240" cy="396240"/>
          </a:xfrm>
          <a:prstGeom prst="rect">
            <a:avLst/>
          </a:prstGeom>
        </p:spPr>
      </p:pic>
      <p:pic>
        <p:nvPicPr>
          <p:cNvPr id="4" name="Grafický objekt 3" descr="Databáze obrys">
            <a:extLst>
              <a:ext uri="{FF2B5EF4-FFF2-40B4-BE49-F238E27FC236}">
                <a16:creationId xmlns:a16="http://schemas.microsoft.com/office/drawing/2014/main" id="{7A3D6B3B-E6FA-2F75-23BB-8AF32E7E5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87717" y="1796069"/>
            <a:ext cx="525780" cy="525780"/>
          </a:xfrm>
          <a:prstGeom prst="rect">
            <a:avLst/>
          </a:prstGeom>
        </p:spPr>
      </p:pic>
      <p:sp>
        <p:nvSpPr>
          <p:cNvPr id="5" name="Obdélník 41">
            <a:extLst>
              <a:ext uri="{FF2B5EF4-FFF2-40B4-BE49-F238E27FC236}">
                <a16:creationId xmlns:a16="http://schemas.microsoft.com/office/drawing/2014/main" id="{8F04C87B-C9B9-B82B-6759-1ED85521D79C}"/>
              </a:ext>
            </a:extLst>
          </p:cNvPr>
          <p:cNvSpPr/>
          <p:nvPr/>
        </p:nvSpPr>
        <p:spPr>
          <a:xfrm>
            <a:off x="8162037" y="1896200"/>
            <a:ext cx="1102570" cy="325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rIns="96000" bIns="72000" rtlCol="0" anchor="ctr"/>
          <a:lstStyle/>
          <a:p>
            <a:pPr algn="ctr"/>
            <a:r>
              <a:rPr lang="cs-CZ" sz="1100" b="1" err="1">
                <a:solidFill>
                  <a:schemeClr val="tx1"/>
                </a:solidFill>
              </a:rPr>
              <a:t>Embedding</a:t>
            </a:r>
            <a:endParaRPr lang="en-US" sz="1100" b="1">
              <a:solidFill>
                <a:schemeClr val="tx1"/>
              </a:solidFill>
            </a:endParaRPr>
          </a:p>
        </p:txBody>
      </p:sp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602AE28C-C157-BED1-23C9-DBE5980BAD24}"/>
              </a:ext>
            </a:extLst>
          </p:cNvPr>
          <p:cNvCxnSpPr>
            <a:cxnSpLocks/>
          </p:cNvCxnSpPr>
          <p:nvPr/>
        </p:nvCxnSpPr>
        <p:spPr>
          <a:xfrm>
            <a:off x="7788657" y="2052021"/>
            <a:ext cx="373380" cy="0"/>
          </a:xfrm>
          <a:prstGeom prst="straightConnector1">
            <a:avLst/>
          </a:prstGeom>
          <a:ln w="9525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se šipkou 25">
            <a:extLst>
              <a:ext uri="{FF2B5EF4-FFF2-40B4-BE49-F238E27FC236}">
                <a16:creationId xmlns:a16="http://schemas.microsoft.com/office/drawing/2014/main" id="{A30679B4-FA31-6589-93A2-76ED7A26E659}"/>
              </a:ext>
            </a:extLst>
          </p:cNvPr>
          <p:cNvCxnSpPr>
            <a:cxnSpLocks/>
          </p:cNvCxnSpPr>
          <p:nvPr/>
        </p:nvCxnSpPr>
        <p:spPr>
          <a:xfrm>
            <a:off x="9272439" y="2060767"/>
            <a:ext cx="418148" cy="0"/>
          </a:xfrm>
          <a:prstGeom prst="straightConnector1">
            <a:avLst/>
          </a:prstGeom>
          <a:ln w="9525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ovéPole 31">
            <a:extLst>
              <a:ext uri="{FF2B5EF4-FFF2-40B4-BE49-F238E27FC236}">
                <a16:creationId xmlns:a16="http://schemas.microsoft.com/office/drawing/2014/main" id="{F8E37549-4D5E-68C2-06C6-3D28926D67CD}"/>
              </a:ext>
            </a:extLst>
          </p:cNvPr>
          <p:cNvSpPr txBox="1"/>
          <p:nvPr/>
        </p:nvSpPr>
        <p:spPr>
          <a:xfrm>
            <a:off x="7533829" y="3390036"/>
            <a:ext cx="805832" cy="18081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l">
              <a:lnSpc>
                <a:spcPct val="85000"/>
              </a:lnSpc>
              <a:spcAft>
                <a:spcPts val="600"/>
              </a:spcAft>
              <a:buSzPct val="110000"/>
            </a:pPr>
            <a:r>
              <a:rPr lang="en-US" sz="1100">
                <a:solidFill>
                  <a:schemeClr val="bg1"/>
                </a:solidFill>
              </a:rPr>
              <a:t>Client query</a:t>
            </a:r>
            <a:endParaRPr lang="cs-CZ" sz="1100">
              <a:solidFill>
                <a:schemeClr val="bg1"/>
              </a:solidFill>
            </a:endParaRPr>
          </a:p>
        </p:txBody>
      </p:sp>
      <p:sp>
        <p:nvSpPr>
          <p:cNvPr id="37" name="TextovéPole 36">
            <a:extLst>
              <a:ext uri="{FF2B5EF4-FFF2-40B4-BE49-F238E27FC236}">
                <a16:creationId xmlns:a16="http://schemas.microsoft.com/office/drawing/2014/main" id="{AF5BDB84-6D94-4F75-4038-7F3CCFF2865D}"/>
              </a:ext>
            </a:extLst>
          </p:cNvPr>
          <p:cNvSpPr txBox="1"/>
          <p:nvPr/>
        </p:nvSpPr>
        <p:spPr>
          <a:xfrm>
            <a:off x="7086882" y="1569516"/>
            <a:ext cx="117020" cy="18081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algn="l">
              <a:lnSpc>
                <a:spcPct val="85000"/>
              </a:lnSpc>
              <a:spcAft>
                <a:spcPts val="600"/>
              </a:spcAft>
              <a:buSzPct val="110000"/>
            </a:pPr>
            <a:r>
              <a:rPr lang="cs-CZ" sz="110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38" name="TextovéPole 37">
            <a:extLst>
              <a:ext uri="{FF2B5EF4-FFF2-40B4-BE49-F238E27FC236}">
                <a16:creationId xmlns:a16="http://schemas.microsoft.com/office/drawing/2014/main" id="{D42A4E8C-C8D0-1383-3D5A-54BA6CC800DF}"/>
              </a:ext>
            </a:extLst>
          </p:cNvPr>
          <p:cNvSpPr txBox="1"/>
          <p:nvPr/>
        </p:nvSpPr>
        <p:spPr>
          <a:xfrm>
            <a:off x="7086882" y="2940906"/>
            <a:ext cx="117020" cy="18081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algn="l">
              <a:lnSpc>
                <a:spcPct val="85000"/>
              </a:lnSpc>
              <a:spcAft>
                <a:spcPts val="600"/>
              </a:spcAft>
              <a:buSzPct val="110000"/>
            </a:pPr>
            <a:r>
              <a:rPr lang="cs-CZ" sz="110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39" name="TextovéPole 38">
            <a:extLst>
              <a:ext uri="{FF2B5EF4-FFF2-40B4-BE49-F238E27FC236}">
                <a16:creationId xmlns:a16="http://schemas.microsoft.com/office/drawing/2014/main" id="{56A88179-5FF2-2C6F-6B27-5998D80EF90F}"/>
              </a:ext>
            </a:extLst>
          </p:cNvPr>
          <p:cNvSpPr txBox="1"/>
          <p:nvPr/>
        </p:nvSpPr>
        <p:spPr>
          <a:xfrm>
            <a:off x="7513967" y="2421048"/>
            <a:ext cx="2872581" cy="154658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algn="l">
              <a:lnSpc>
                <a:spcPct val="85000"/>
              </a:lnSpc>
              <a:spcAft>
                <a:spcPts val="600"/>
              </a:spcAft>
              <a:buSzPct val="110000"/>
            </a:pPr>
            <a:r>
              <a:rPr lang="en-US" sz="900">
                <a:solidFill>
                  <a:schemeClr val="bg1"/>
                </a:solidFill>
              </a:rPr>
              <a:t>Processing during startup or when the data are changed</a:t>
            </a:r>
          </a:p>
        </p:txBody>
      </p:sp>
      <p:sp>
        <p:nvSpPr>
          <p:cNvPr id="45" name="TextovéPole 44">
            <a:extLst>
              <a:ext uri="{FF2B5EF4-FFF2-40B4-BE49-F238E27FC236}">
                <a16:creationId xmlns:a16="http://schemas.microsoft.com/office/drawing/2014/main" id="{AC9AF457-E61E-B7A3-719B-E76E53231928}"/>
              </a:ext>
            </a:extLst>
          </p:cNvPr>
          <p:cNvSpPr txBox="1"/>
          <p:nvPr/>
        </p:nvSpPr>
        <p:spPr>
          <a:xfrm>
            <a:off x="7513967" y="1567912"/>
            <a:ext cx="1543692" cy="18081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algn="l">
              <a:lnSpc>
                <a:spcPct val="85000"/>
              </a:lnSpc>
              <a:spcAft>
                <a:spcPts val="600"/>
              </a:spcAft>
              <a:buSzPct val="110000"/>
            </a:pPr>
            <a:r>
              <a:rPr lang="en-US" sz="1100" b="1">
                <a:solidFill>
                  <a:schemeClr val="bg1"/>
                </a:solidFill>
              </a:rPr>
              <a:t>Embedding calculation</a:t>
            </a:r>
          </a:p>
        </p:txBody>
      </p:sp>
      <p:sp>
        <p:nvSpPr>
          <p:cNvPr id="46" name="TextovéPole 45">
            <a:extLst>
              <a:ext uri="{FF2B5EF4-FFF2-40B4-BE49-F238E27FC236}">
                <a16:creationId xmlns:a16="http://schemas.microsoft.com/office/drawing/2014/main" id="{5BC61534-1DE0-6188-699C-04366FA3B9AE}"/>
              </a:ext>
            </a:extLst>
          </p:cNvPr>
          <p:cNvSpPr txBox="1"/>
          <p:nvPr/>
        </p:nvSpPr>
        <p:spPr>
          <a:xfrm>
            <a:off x="7513967" y="2940937"/>
            <a:ext cx="1724831" cy="174278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algn="l">
              <a:lnSpc>
                <a:spcPct val="85000"/>
              </a:lnSpc>
              <a:spcAft>
                <a:spcPts val="600"/>
              </a:spcAft>
              <a:buSzPct val="110000"/>
            </a:pPr>
            <a:r>
              <a:rPr lang="en-US" sz="1050" b="1">
                <a:solidFill>
                  <a:schemeClr val="bg1"/>
                </a:solidFill>
              </a:rPr>
              <a:t>Client question processing</a:t>
            </a:r>
          </a:p>
        </p:txBody>
      </p:sp>
      <p:cxnSp>
        <p:nvCxnSpPr>
          <p:cNvPr id="47" name="Přímá spojnice se šipkou 46">
            <a:extLst>
              <a:ext uri="{FF2B5EF4-FFF2-40B4-BE49-F238E27FC236}">
                <a16:creationId xmlns:a16="http://schemas.microsoft.com/office/drawing/2014/main" id="{9243743D-7A8A-DF66-5ABB-4513502C4E1F}"/>
              </a:ext>
            </a:extLst>
          </p:cNvPr>
          <p:cNvCxnSpPr>
            <a:cxnSpLocks/>
          </p:cNvCxnSpPr>
          <p:nvPr/>
        </p:nvCxnSpPr>
        <p:spPr>
          <a:xfrm>
            <a:off x="8452188" y="3457585"/>
            <a:ext cx="579269" cy="0"/>
          </a:xfrm>
          <a:prstGeom prst="straightConnector1">
            <a:avLst/>
          </a:prstGeom>
          <a:ln w="9525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Přímá spojnice se šipkou 47">
            <a:extLst>
              <a:ext uri="{FF2B5EF4-FFF2-40B4-BE49-F238E27FC236}">
                <a16:creationId xmlns:a16="http://schemas.microsoft.com/office/drawing/2014/main" id="{3923BDAD-0606-3BBD-D79F-7E45B2373159}"/>
              </a:ext>
            </a:extLst>
          </p:cNvPr>
          <p:cNvCxnSpPr>
            <a:cxnSpLocks/>
          </p:cNvCxnSpPr>
          <p:nvPr/>
        </p:nvCxnSpPr>
        <p:spPr>
          <a:xfrm flipH="1">
            <a:off x="8452188" y="3547995"/>
            <a:ext cx="558410" cy="0"/>
          </a:xfrm>
          <a:prstGeom prst="straightConnector1">
            <a:avLst/>
          </a:prstGeom>
          <a:ln w="9525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bdélník: se zakulacenými rohy 48">
            <a:extLst>
              <a:ext uri="{FF2B5EF4-FFF2-40B4-BE49-F238E27FC236}">
                <a16:creationId xmlns:a16="http://schemas.microsoft.com/office/drawing/2014/main" id="{7ED9A041-07BC-DAAA-E83E-736DF2B63CF4}"/>
              </a:ext>
            </a:extLst>
          </p:cNvPr>
          <p:cNvSpPr/>
          <p:nvPr/>
        </p:nvSpPr>
        <p:spPr>
          <a:xfrm>
            <a:off x="9143984" y="3312597"/>
            <a:ext cx="969513" cy="335696"/>
          </a:xfrm>
          <a:prstGeom prst="round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ADA-002</a:t>
            </a:r>
            <a:br>
              <a:rPr lang="en-US" sz="900">
                <a:solidFill>
                  <a:schemeClr val="bg1"/>
                </a:solidFill>
              </a:rPr>
            </a:br>
            <a:r>
              <a:rPr lang="en-US" sz="900">
                <a:solidFill>
                  <a:schemeClr val="bg1"/>
                </a:solidFill>
              </a:rPr>
              <a:t>Vectorize</a:t>
            </a:r>
            <a:endParaRPr lang="cs-CZ" sz="900" err="1">
              <a:solidFill>
                <a:schemeClr val="bg1"/>
              </a:solidFill>
            </a:endParaRPr>
          </a:p>
        </p:txBody>
      </p:sp>
      <p:sp>
        <p:nvSpPr>
          <p:cNvPr id="50" name="TextovéPole 49">
            <a:extLst>
              <a:ext uri="{FF2B5EF4-FFF2-40B4-BE49-F238E27FC236}">
                <a16:creationId xmlns:a16="http://schemas.microsoft.com/office/drawing/2014/main" id="{1BA140E7-CC2D-F7B5-5F1B-0AFF60664699}"/>
              </a:ext>
            </a:extLst>
          </p:cNvPr>
          <p:cNvSpPr txBox="1"/>
          <p:nvPr/>
        </p:nvSpPr>
        <p:spPr>
          <a:xfrm>
            <a:off x="7533829" y="3921381"/>
            <a:ext cx="805832" cy="324704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SzPct val="110000"/>
            </a:pPr>
            <a:r>
              <a:rPr lang="en-US" sz="1100">
                <a:solidFill>
                  <a:schemeClr val="bg1"/>
                </a:solidFill>
              </a:rPr>
              <a:t>Retrieved embeddings</a:t>
            </a:r>
            <a:endParaRPr lang="cs-CZ" sz="1100">
              <a:solidFill>
                <a:schemeClr val="bg1"/>
              </a:solidFill>
            </a:endParaRPr>
          </a:p>
        </p:txBody>
      </p:sp>
      <p:cxnSp>
        <p:nvCxnSpPr>
          <p:cNvPr id="51" name="Přímá spojnice se šipkou 50">
            <a:extLst>
              <a:ext uri="{FF2B5EF4-FFF2-40B4-BE49-F238E27FC236}">
                <a16:creationId xmlns:a16="http://schemas.microsoft.com/office/drawing/2014/main" id="{3C426ECD-A2C3-6B66-B2A5-B1F0C1AC223E}"/>
              </a:ext>
            </a:extLst>
          </p:cNvPr>
          <p:cNvCxnSpPr>
            <a:cxnSpLocks/>
          </p:cNvCxnSpPr>
          <p:nvPr/>
        </p:nvCxnSpPr>
        <p:spPr>
          <a:xfrm>
            <a:off x="8461564" y="3987118"/>
            <a:ext cx="579269" cy="0"/>
          </a:xfrm>
          <a:prstGeom prst="straightConnector1">
            <a:avLst/>
          </a:prstGeom>
          <a:ln w="9525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Přímá spojnice se šipkou 51">
            <a:extLst>
              <a:ext uri="{FF2B5EF4-FFF2-40B4-BE49-F238E27FC236}">
                <a16:creationId xmlns:a16="http://schemas.microsoft.com/office/drawing/2014/main" id="{BD22847D-3FF5-E23F-BDE5-E9838D1EDA1A}"/>
              </a:ext>
            </a:extLst>
          </p:cNvPr>
          <p:cNvCxnSpPr>
            <a:cxnSpLocks/>
          </p:cNvCxnSpPr>
          <p:nvPr/>
        </p:nvCxnSpPr>
        <p:spPr>
          <a:xfrm flipH="1">
            <a:off x="8461564" y="4077528"/>
            <a:ext cx="558410" cy="0"/>
          </a:xfrm>
          <a:prstGeom prst="straightConnector1">
            <a:avLst/>
          </a:prstGeom>
          <a:ln w="9525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bdélník: se zakulacenými rohy 52">
            <a:extLst>
              <a:ext uri="{FF2B5EF4-FFF2-40B4-BE49-F238E27FC236}">
                <a16:creationId xmlns:a16="http://schemas.microsoft.com/office/drawing/2014/main" id="{979C4392-3A75-9DAB-13AC-60B503631EB0}"/>
              </a:ext>
            </a:extLst>
          </p:cNvPr>
          <p:cNvSpPr/>
          <p:nvPr/>
        </p:nvSpPr>
        <p:spPr>
          <a:xfrm>
            <a:off x="9141877" y="3871174"/>
            <a:ext cx="969513" cy="335696"/>
          </a:xfrm>
          <a:prstGeom prst="round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GPT-4 Validation</a:t>
            </a:r>
            <a:endParaRPr lang="cs-CZ" sz="1050" err="1">
              <a:solidFill>
                <a:schemeClr val="bg1"/>
              </a:solidFill>
            </a:endParaRPr>
          </a:p>
        </p:txBody>
      </p:sp>
      <p:cxnSp>
        <p:nvCxnSpPr>
          <p:cNvPr id="54" name="Přímá spojnice se šipkou 53">
            <a:extLst>
              <a:ext uri="{FF2B5EF4-FFF2-40B4-BE49-F238E27FC236}">
                <a16:creationId xmlns:a16="http://schemas.microsoft.com/office/drawing/2014/main" id="{157A488C-0125-42DD-EB0C-EC9BC6A0F70D}"/>
              </a:ext>
            </a:extLst>
          </p:cNvPr>
          <p:cNvCxnSpPr>
            <a:cxnSpLocks/>
          </p:cNvCxnSpPr>
          <p:nvPr/>
        </p:nvCxnSpPr>
        <p:spPr>
          <a:xfrm>
            <a:off x="8461564" y="4623754"/>
            <a:ext cx="579269" cy="0"/>
          </a:xfrm>
          <a:prstGeom prst="straightConnector1">
            <a:avLst/>
          </a:prstGeom>
          <a:ln w="9525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Přímá spojnice se šipkou 54">
            <a:extLst>
              <a:ext uri="{FF2B5EF4-FFF2-40B4-BE49-F238E27FC236}">
                <a16:creationId xmlns:a16="http://schemas.microsoft.com/office/drawing/2014/main" id="{A04C2BD2-D4D0-7A26-5BA7-DF901EB5CA69}"/>
              </a:ext>
            </a:extLst>
          </p:cNvPr>
          <p:cNvCxnSpPr>
            <a:cxnSpLocks/>
          </p:cNvCxnSpPr>
          <p:nvPr/>
        </p:nvCxnSpPr>
        <p:spPr>
          <a:xfrm flipH="1">
            <a:off x="8461564" y="4714164"/>
            <a:ext cx="558410" cy="0"/>
          </a:xfrm>
          <a:prstGeom prst="straightConnector1">
            <a:avLst/>
          </a:prstGeom>
          <a:ln w="9525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bdélník: se zakulacenými rohy 55">
            <a:extLst>
              <a:ext uri="{FF2B5EF4-FFF2-40B4-BE49-F238E27FC236}">
                <a16:creationId xmlns:a16="http://schemas.microsoft.com/office/drawing/2014/main" id="{CAF07C3E-34C8-1495-8766-DC5DBD9B7CFE}"/>
              </a:ext>
            </a:extLst>
          </p:cNvPr>
          <p:cNvSpPr/>
          <p:nvPr/>
        </p:nvSpPr>
        <p:spPr>
          <a:xfrm>
            <a:off x="9141877" y="4507810"/>
            <a:ext cx="969513" cy="335696"/>
          </a:xfrm>
          <a:prstGeom prst="round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GPT-4</a:t>
            </a:r>
          </a:p>
          <a:p>
            <a:pPr algn="ctr"/>
            <a:r>
              <a:rPr lang="en-US" sz="900">
                <a:solidFill>
                  <a:schemeClr val="bg1"/>
                </a:solidFill>
              </a:rPr>
              <a:t>Conversation</a:t>
            </a:r>
            <a:endParaRPr lang="cs-CZ" sz="1050" err="1">
              <a:solidFill>
                <a:schemeClr val="bg1"/>
              </a:solidFill>
            </a:endParaRPr>
          </a:p>
        </p:txBody>
      </p:sp>
      <p:sp>
        <p:nvSpPr>
          <p:cNvPr id="57" name="TextovéPole 56">
            <a:extLst>
              <a:ext uri="{FF2B5EF4-FFF2-40B4-BE49-F238E27FC236}">
                <a16:creationId xmlns:a16="http://schemas.microsoft.com/office/drawing/2014/main" id="{3BE79B6B-59E7-3752-D5E1-9DD9255FD5CC}"/>
              </a:ext>
            </a:extLst>
          </p:cNvPr>
          <p:cNvSpPr txBox="1"/>
          <p:nvPr/>
        </p:nvSpPr>
        <p:spPr>
          <a:xfrm>
            <a:off x="7554688" y="4494839"/>
            <a:ext cx="805832" cy="18081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l">
              <a:lnSpc>
                <a:spcPct val="85000"/>
              </a:lnSpc>
              <a:spcAft>
                <a:spcPts val="600"/>
              </a:spcAft>
              <a:buSzPct val="110000"/>
            </a:pPr>
            <a:r>
              <a:rPr lang="en-US" sz="1100">
                <a:solidFill>
                  <a:schemeClr val="bg1"/>
                </a:solidFill>
              </a:rPr>
              <a:t>Client query</a:t>
            </a:r>
            <a:endParaRPr lang="cs-CZ" sz="1100">
              <a:solidFill>
                <a:schemeClr val="bg1"/>
              </a:solidFill>
            </a:endParaRPr>
          </a:p>
        </p:txBody>
      </p:sp>
      <p:sp>
        <p:nvSpPr>
          <p:cNvPr id="58" name="TextovéPole 57">
            <a:extLst>
              <a:ext uri="{FF2B5EF4-FFF2-40B4-BE49-F238E27FC236}">
                <a16:creationId xmlns:a16="http://schemas.microsoft.com/office/drawing/2014/main" id="{595021EC-A700-3086-D2D9-CFBB03DC5001}"/>
              </a:ext>
            </a:extLst>
          </p:cNvPr>
          <p:cNvSpPr txBox="1"/>
          <p:nvPr/>
        </p:nvSpPr>
        <p:spPr>
          <a:xfrm>
            <a:off x="7519893" y="4683795"/>
            <a:ext cx="932295" cy="18081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l">
              <a:lnSpc>
                <a:spcPct val="85000"/>
              </a:lnSpc>
              <a:spcAft>
                <a:spcPts val="600"/>
              </a:spcAft>
              <a:buSzPct val="110000"/>
            </a:pPr>
            <a:r>
              <a:rPr lang="en-US" sz="1100">
                <a:solidFill>
                  <a:schemeClr val="bg1"/>
                </a:solidFill>
              </a:rPr>
              <a:t>Training data</a:t>
            </a:r>
            <a:endParaRPr lang="cs-CZ" sz="1100">
              <a:solidFill>
                <a:schemeClr val="bg1"/>
              </a:solidFill>
            </a:endParaRPr>
          </a:p>
        </p:txBody>
      </p:sp>
      <p:sp>
        <p:nvSpPr>
          <p:cNvPr id="59" name="TextovéPole 58">
            <a:extLst>
              <a:ext uri="{FF2B5EF4-FFF2-40B4-BE49-F238E27FC236}">
                <a16:creationId xmlns:a16="http://schemas.microsoft.com/office/drawing/2014/main" id="{57A16C49-5768-DDD4-957F-D12EFC2E1547}"/>
              </a:ext>
            </a:extLst>
          </p:cNvPr>
          <p:cNvSpPr txBox="1"/>
          <p:nvPr/>
        </p:nvSpPr>
        <p:spPr>
          <a:xfrm>
            <a:off x="8293084" y="5697250"/>
            <a:ext cx="848793" cy="324704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SzPct val="110000"/>
            </a:pPr>
            <a:r>
              <a:rPr lang="en-US" sz="1100">
                <a:solidFill>
                  <a:schemeClr val="bg1"/>
                </a:solidFill>
              </a:rPr>
              <a:t>Result processing</a:t>
            </a:r>
            <a:endParaRPr lang="cs-CZ" sz="1100">
              <a:solidFill>
                <a:schemeClr val="bg1"/>
              </a:solidFill>
            </a:endParaRPr>
          </a:p>
        </p:txBody>
      </p:sp>
      <p:sp>
        <p:nvSpPr>
          <p:cNvPr id="60" name="TextovéPole 59">
            <a:extLst>
              <a:ext uri="{FF2B5EF4-FFF2-40B4-BE49-F238E27FC236}">
                <a16:creationId xmlns:a16="http://schemas.microsoft.com/office/drawing/2014/main" id="{7D505E8B-D556-A0E5-A577-B078D57DD99F}"/>
              </a:ext>
            </a:extLst>
          </p:cNvPr>
          <p:cNvSpPr txBox="1"/>
          <p:nvPr/>
        </p:nvSpPr>
        <p:spPr>
          <a:xfrm>
            <a:off x="8038358" y="5076656"/>
            <a:ext cx="1425680" cy="324704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SzPct val="110000"/>
            </a:pPr>
            <a:r>
              <a:rPr lang="en-US" sz="1100">
                <a:solidFill>
                  <a:schemeClr val="bg1"/>
                </a:solidFill>
              </a:rPr>
              <a:t>Client conversation with GPT</a:t>
            </a:r>
            <a:endParaRPr lang="cs-CZ" sz="1100">
              <a:solidFill>
                <a:schemeClr val="bg1"/>
              </a:solidFill>
            </a:endParaRPr>
          </a:p>
        </p:txBody>
      </p:sp>
      <p:sp>
        <p:nvSpPr>
          <p:cNvPr id="61" name="Obdélník 41">
            <a:extLst>
              <a:ext uri="{FF2B5EF4-FFF2-40B4-BE49-F238E27FC236}">
                <a16:creationId xmlns:a16="http://schemas.microsoft.com/office/drawing/2014/main" id="{66C4FCEB-7092-A86A-0C71-471B5CBE119C}"/>
              </a:ext>
            </a:extLst>
          </p:cNvPr>
          <p:cNvSpPr/>
          <p:nvPr/>
        </p:nvSpPr>
        <p:spPr>
          <a:xfrm>
            <a:off x="7035349" y="5710045"/>
            <a:ext cx="1102570" cy="325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rIns="96000" bIns="72000"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Master bot</a:t>
            </a:r>
          </a:p>
        </p:txBody>
      </p:sp>
      <p:cxnSp>
        <p:nvCxnSpPr>
          <p:cNvPr id="64" name="Přímá spojnice se šipkou 63">
            <a:extLst>
              <a:ext uri="{FF2B5EF4-FFF2-40B4-BE49-F238E27FC236}">
                <a16:creationId xmlns:a16="http://schemas.microsoft.com/office/drawing/2014/main" id="{B9A03003-CF39-12BC-3859-25FDC2EEBFE9}"/>
              </a:ext>
            </a:extLst>
          </p:cNvPr>
          <p:cNvCxnSpPr>
            <a:cxnSpLocks/>
          </p:cNvCxnSpPr>
          <p:nvPr/>
        </p:nvCxnSpPr>
        <p:spPr>
          <a:xfrm flipH="1">
            <a:off x="8140003" y="5875026"/>
            <a:ext cx="213425" cy="0"/>
          </a:xfrm>
          <a:prstGeom prst="straightConnector1">
            <a:avLst/>
          </a:prstGeom>
          <a:ln w="9525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bdélník 64">
            <a:extLst>
              <a:ext uri="{FF2B5EF4-FFF2-40B4-BE49-F238E27FC236}">
                <a16:creationId xmlns:a16="http://schemas.microsoft.com/office/drawing/2014/main" id="{ED4258FF-0B31-0CC8-08E5-458A08D98CD2}"/>
              </a:ext>
            </a:extLst>
          </p:cNvPr>
          <p:cNvSpPr/>
          <p:nvPr/>
        </p:nvSpPr>
        <p:spPr>
          <a:xfrm>
            <a:off x="8284482" y="6260712"/>
            <a:ext cx="890252" cy="3276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>
                <a:solidFill>
                  <a:schemeClr val="bg1"/>
                </a:solidFill>
              </a:rPr>
              <a:t>Human handover</a:t>
            </a:r>
          </a:p>
        </p:txBody>
      </p:sp>
      <p:cxnSp>
        <p:nvCxnSpPr>
          <p:cNvPr id="66" name="Přímá spojnice se šipkou 65">
            <a:extLst>
              <a:ext uri="{FF2B5EF4-FFF2-40B4-BE49-F238E27FC236}">
                <a16:creationId xmlns:a16="http://schemas.microsoft.com/office/drawing/2014/main" id="{8B78186B-A6F0-9583-58EC-3DA1B3D80CF3}"/>
              </a:ext>
            </a:extLst>
          </p:cNvPr>
          <p:cNvCxnSpPr>
            <a:cxnSpLocks/>
          </p:cNvCxnSpPr>
          <p:nvPr/>
        </p:nvCxnSpPr>
        <p:spPr>
          <a:xfrm>
            <a:off x="8732119" y="6046102"/>
            <a:ext cx="0" cy="219896"/>
          </a:xfrm>
          <a:prstGeom prst="straightConnector1">
            <a:avLst/>
          </a:prstGeom>
          <a:ln w="9525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Přímá spojnice 66">
            <a:extLst>
              <a:ext uri="{FF2B5EF4-FFF2-40B4-BE49-F238E27FC236}">
                <a16:creationId xmlns:a16="http://schemas.microsoft.com/office/drawing/2014/main" id="{25AAE51B-0262-6FFF-F4FD-1ECC42C7EE3C}"/>
              </a:ext>
            </a:extLst>
          </p:cNvPr>
          <p:cNvCxnSpPr/>
          <p:nvPr/>
        </p:nvCxnSpPr>
        <p:spPr>
          <a:xfrm>
            <a:off x="8732119" y="3648293"/>
            <a:ext cx="0" cy="222881"/>
          </a:xfrm>
          <a:prstGeom prst="line">
            <a:avLst/>
          </a:prstGeom>
          <a:ln w="9525">
            <a:solidFill>
              <a:schemeClr val="accent3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Přímá spojnice 67">
            <a:extLst>
              <a:ext uri="{FF2B5EF4-FFF2-40B4-BE49-F238E27FC236}">
                <a16:creationId xmlns:a16="http://schemas.microsoft.com/office/drawing/2014/main" id="{0340696B-2F8D-BFA9-5960-ED1AD0D412FA}"/>
              </a:ext>
            </a:extLst>
          </p:cNvPr>
          <p:cNvCxnSpPr/>
          <p:nvPr/>
        </p:nvCxnSpPr>
        <p:spPr>
          <a:xfrm>
            <a:off x="8736797" y="4246085"/>
            <a:ext cx="0" cy="222881"/>
          </a:xfrm>
          <a:prstGeom prst="line">
            <a:avLst/>
          </a:prstGeom>
          <a:ln w="9525">
            <a:solidFill>
              <a:schemeClr val="accent3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Přímá spojnice 68">
            <a:extLst>
              <a:ext uri="{FF2B5EF4-FFF2-40B4-BE49-F238E27FC236}">
                <a16:creationId xmlns:a16="http://schemas.microsoft.com/office/drawing/2014/main" id="{648EED20-4844-FFFA-344E-E6A7E27A7EFE}"/>
              </a:ext>
            </a:extLst>
          </p:cNvPr>
          <p:cNvCxnSpPr/>
          <p:nvPr/>
        </p:nvCxnSpPr>
        <p:spPr>
          <a:xfrm>
            <a:off x="8732119" y="4843506"/>
            <a:ext cx="0" cy="222881"/>
          </a:xfrm>
          <a:prstGeom prst="line">
            <a:avLst/>
          </a:prstGeom>
          <a:ln w="9525">
            <a:solidFill>
              <a:schemeClr val="accent3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Přímá spojnice 69">
            <a:extLst>
              <a:ext uri="{FF2B5EF4-FFF2-40B4-BE49-F238E27FC236}">
                <a16:creationId xmlns:a16="http://schemas.microsoft.com/office/drawing/2014/main" id="{06295F0A-F8C9-6BCF-6504-B7D4707AE6F6}"/>
              </a:ext>
            </a:extLst>
          </p:cNvPr>
          <p:cNvCxnSpPr/>
          <p:nvPr/>
        </p:nvCxnSpPr>
        <p:spPr>
          <a:xfrm>
            <a:off x="8726637" y="5432672"/>
            <a:ext cx="0" cy="222881"/>
          </a:xfrm>
          <a:prstGeom prst="line">
            <a:avLst/>
          </a:prstGeom>
          <a:ln w="9525">
            <a:solidFill>
              <a:schemeClr val="accent3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ovéPole 70">
            <a:extLst>
              <a:ext uri="{FF2B5EF4-FFF2-40B4-BE49-F238E27FC236}">
                <a16:creationId xmlns:a16="http://schemas.microsoft.com/office/drawing/2014/main" id="{D398CBF4-DBC7-9BE6-ECA8-4617BC3FD170}"/>
              </a:ext>
            </a:extLst>
          </p:cNvPr>
          <p:cNvSpPr txBox="1"/>
          <p:nvPr/>
        </p:nvSpPr>
        <p:spPr>
          <a:xfrm>
            <a:off x="8284482" y="5475804"/>
            <a:ext cx="854401" cy="128497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algn="l">
              <a:lnSpc>
                <a:spcPct val="85000"/>
              </a:lnSpc>
              <a:spcAft>
                <a:spcPts val="600"/>
              </a:spcAft>
              <a:buSzPct val="110000"/>
            </a:pPr>
            <a:r>
              <a:rPr lang="en-US" sz="700">
                <a:solidFill>
                  <a:schemeClr val="bg1"/>
                </a:solidFill>
              </a:rPr>
              <a:t>&lt;&lt;</a:t>
            </a:r>
            <a:r>
              <a:rPr lang="cs-CZ" sz="700" err="1">
                <a:solidFill>
                  <a:schemeClr val="bg1"/>
                </a:solidFill>
              </a:rPr>
              <a:t>Keeping</a:t>
            </a:r>
            <a:r>
              <a:rPr lang="cs-CZ" sz="700">
                <a:solidFill>
                  <a:schemeClr val="bg1"/>
                </a:solidFill>
              </a:rPr>
              <a:t> </a:t>
            </a:r>
            <a:r>
              <a:rPr lang="cs-CZ" sz="700" err="1">
                <a:solidFill>
                  <a:schemeClr val="bg1"/>
                </a:solidFill>
              </a:rPr>
              <a:t>context</a:t>
            </a:r>
            <a:r>
              <a:rPr lang="en-US" sz="700">
                <a:solidFill>
                  <a:schemeClr val="bg1"/>
                </a:solidFill>
              </a:rPr>
              <a:t>&gt;&gt;</a:t>
            </a:r>
            <a:endParaRPr lang="cs-CZ" sz="700">
              <a:solidFill>
                <a:schemeClr val="bg1"/>
              </a:solidFill>
            </a:endParaRPr>
          </a:p>
        </p:txBody>
      </p:sp>
      <p:sp>
        <p:nvSpPr>
          <p:cNvPr id="72" name="Rectangle 37">
            <a:extLst>
              <a:ext uri="{FF2B5EF4-FFF2-40B4-BE49-F238E27FC236}">
                <a16:creationId xmlns:a16="http://schemas.microsoft.com/office/drawing/2014/main" id="{CA41AA49-78C9-D975-F0A0-8A9B3FB2D886}"/>
              </a:ext>
            </a:extLst>
          </p:cNvPr>
          <p:cNvSpPr/>
          <p:nvPr/>
        </p:nvSpPr>
        <p:spPr>
          <a:xfrm>
            <a:off x="598138" y="5750815"/>
            <a:ext cx="4523962" cy="76916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50000"/>
              </a:lnSpc>
              <a:defRPr/>
            </a:pPr>
            <a:r>
              <a:rPr lang="en-US" sz="1200" b="1">
                <a:solidFill>
                  <a:srgbClr val="2E2E38"/>
                </a:solidFill>
                <a:latin typeface="Arial" panose="020B0604020202020204"/>
              </a:rPr>
              <a:t>Using of embeddings needs </a:t>
            </a:r>
            <a:r>
              <a:rPr lang="cs-CZ" sz="1200" b="1">
                <a:solidFill>
                  <a:srgbClr val="2E2E38"/>
                </a:solidFill>
                <a:latin typeface="Arial" panose="020B0604020202020204"/>
              </a:rPr>
              <a:t>care</a:t>
            </a:r>
            <a:endParaRPr lang="en-US" sz="1200" b="1">
              <a:solidFill>
                <a:srgbClr val="2E2E38"/>
              </a:solidFill>
              <a:latin typeface="Arial" panose="020B0604020202020204"/>
            </a:endParaRPr>
          </a:p>
          <a:p>
            <a:pPr marL="0" lvl="1">
              <a:defRPr/>
            </a:pPr>
            <a:r>
              <a:rPr lang="en-US" sz="1100">
                <a:solidFill>
                  <a:srgbClr val="2E2E38"/>
                </a:solidFill>
                <a:latin typeface="Arial" panose="020B0604020202020204"/>
              </a:rPr>
              <a:t>Vector search is working precisely</a:t>
            </a:r>
            <a:r>
              <a:rPr lang="cs-CZ" sz="1100">
                <a:solidFill>
                  <a:srgbClr val="2E2E38"/>
                </a:solidFill>
                <a:latin typeface="Arial" panose="020B0604020202020204"/>
              </a:rPr>
              <a:t> </a:t>
            </a:r>
            <a:r>
              <a:rPr lang="en-US" sz="1100">
                <a:solidFill>
                  <a:srgbClr val="2E2E38"/>
                </a:solidFill>
                <a:latin typeface="Arial" panose="020B0604020202020204"/>
              </a:rPr>
              <a:t>with cleared data</a:t>
            </a:r>
            <a:r>
              <a:rPr lang="cs-CZ" sz="1100">
                <a:solidFill>
                  <a:srgbClr val="2E2E38"/>
                </a:solidFill>
                <a:latin typeface="Arial" panose="020B0604020202020204"/>
              </a:rPr>
              <a:t> and </a:t>
            </a:r>
            <a:r>
              <a:rPr lang="en-US" sz="1100">
                <a:solidFill>
                  <a:srgbClr val="2E2E38"/>
                </a:solidFill>
                <a:latin typeface="Arial" panose="020B0604020202020204"/>
              </a:rPr>
              <a:t>utterances, otherwise it is often selecting the training data which are not correct</a:t>
            </a:r>
          </a:p>
        </p:txBody>
      </p:sp>
      <p:sp>
        <p:nvSpPr>
          <p:cNvPr id="73" name="Rectangle 37">
            <a:extLst>
              <a:ext uri="{FF2B5EF4-FFF2-40B4-BE49-F238E27FC236}">
                <a16:creationId xmlns:a16="http://schemas.microsoft.com/office/drawing/2014/main" id="{D3696B12-F2F0-3B25-2636-5B73C83582F8}"/>
              </a:ext>
            </a:extLst>
          </p:cNvPr>
          <p:cNvSpPr/>
          <p:nvPr/>
        </p:nvSpPr>
        <p:spPr>
          <a:xfrm>
            <a:off x="600222" y="5148140"/>
            <a:ext cx="5048739" cy="56190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50000"/>
              </a:lnSpc>
              <a:defRPr/>
            </a:pPr>
            <a:r>
              <a:rPr lang="en-US" sz="1200" b="1">
                <a:solidFill>
                  <a:srgbClr val="2E2E38"/>
                </a:solidFill>
                <a:latin typeface="Arial" panose="020B0604020202020204"/>
              </a:rPr>
              <a:t>Answers</a:t>
            </a:r>
            <a:r>
              <a:rPr lang="cs-CZ" sz="1200" b="1">
                <a:solidFill>
                  <a:srgbClr val="2E2E38"/>
                </a:solidFill>
                <a:latin typeface="Arial" panose="020B0604020202020204"/>
              </a:rPr>
              <a:t> are made up</a:t>
            </a:r>
            <a:endParaRPr lang="en-US" sz="1200" b="1">
              <a:solidFill>
                <a:srgbClr val="2E2E38"/>
              </a:solidFill>
              <a:latin typeface="Arial" panose="020B0604020202020204"/>
            </a:endParaRPr>
          </a:p>
          <a:p>
            <a:pPr marL="0" lvl="1">
              <a:spcBef>
                <a:spcPts val="400"/>
              </a:spcBef>
              <a:defRPr/>
            </a:pPr>
            <a:r>
              <a:rPr lang="en-US" sz="1100">
                <a:solidFill>
                  <a:srgbClr val="2E2E38"/>
                </a:solidFill>
                <a:latin typeface="Arial" panose="020B0604020202020204"/>
              </a:rPr>
              <a:t>When the GPT doesn’t know the answer, it is trying to </a:t>
            </a:r>
            <a:r>
              <a:rPr lang="cs-CZ" sz="1100">
                <a:solidFill>
                  <a:srgbClr val="2E2E38"/>
                </a:solidFill>
                <a:latin typeface="Arial" panose="020B0604020202020204"/>
              </a:rPr>
              <a:t>use </a:t>
            </a:r>
            <a:r>
              <a:rPr lang="en-US" sz="1100">
                <a:solidFill>
                  <a:srgbClr val="2E2E38"/>
                </a:solidFill>
                <a:latin typeface="Arial" panose="020B0604020202020204"/>
              </a:rPr>
              <a:t>its own logic.</a:t>
            </a:r>
          </a:p>
        </p:txBody>
      </p:sp>
    </p:spTree>
    <p:extLst>
      <p:ext uri="{BB962C8B-B14F-4D97-AF65-F5344CB8AC3E}">
        <p14:creationId xmlns:p14="http://schemas.microsoft.com/office/powerpoint/2010/main" val="878390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56B086-B8A1-2C82-ADAA-B6A1FFC58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9875"/>
            <a:ext cx="10974388" cy="590550"/>
          </a:xfrm>
        </p:spPr>
        <p:txBody>
          <a:bodyPr/>
          <a:lstStyle/>
          <a:p>
            <a:r>
              <a:rPr lang="en-US" dirty="0"/>
              <a:t>Hey, George! </a:t>
            </a:r>
            <a:r>
              <a:rPr lang="cs-CZ" dirty="0" err="1"/>
              <a:t>PoC</a:t>
            </a:r>
            <a:r>
              <a:rPr lang="cs-CZ" dirty="0"/>
              <a:t> </a:t>
            </a:r>
            <a:r>
              <a:rPr lang="cs-CZ" dirty="0" err="1"/>
              <a:t>Examples</a:t>
            </a:r>
            <a:br>
              <a:rPr lang="cs-CZ" dirty="0"/>
            </a:br>
            <a:br>
              <a:rPr lang="cs-CZ" sz="400" dirty="0"/>
            </a:br>
            <a:r>
              <a:rPr lang="cs-CZ" sz="1600" dirty="0"/>
              <a:t>Video</a:t>
            </a:r>
            <a:endParaRPr lang="en-US" dirty="0"/>
          </a:p>
        </p:txBody>
      </p:sp>
      <p:pic>
        <p:nvPicPr>
          <p:cNvPr id="2" name="Nahrávání obrazovky 11">
            <a:hlinkClick r:id="" action="ppaction://media"/>
            <a:extLst>
              <a:ext uri="{FF2B5EF4-FFF2-40B4-BE49-F238E27FC236}">
                <a16:creationId xmlns:a16="http://schemas.microsoft.com/office/drawing/2014/main" id="{D67E9896-E2BC-62E7-5BF7-29D6D46D8C6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74.8"/>
                </p14:media>
              </p:ext>
            </p:extLst>
          </p:nvPr>
        </p:nvPicPr>
        <p:blipFill rotWithShape="1">
          <a:blip r:embed="rId4"/>
          <a:srcRect t="2478" b="384"/>
          <a:stretch/>
        </p:blipFill>
        <p:spPr>
          <a:xfrm>
            <a:off x="4725490" y="1045931"/>
            <a:ext cx="3265678" cy="565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6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01"/>
    </mc:Choice>
    <mc:Fallback xmlns="">
      <p:transition spd="slow" advTm="22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LINETEXTSHAPEGUID" val="0c21d578-f9b9-4fb5-bb00-57aeb907dcf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LINETEXTSHAPEGUID" val="0c21d578-f9b9-4fb5-bb00-57aeb907dcf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LINETEXTSHAPEGUID" val="e9e5e1f3-2ee8-4172-b94e-5125acf75fab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9Rq0ak3iFp03i6sBO.L3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WUVlBBH2l3k9hxXzMmW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QhnM3zHbAvYnoUVOYoba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LINETEXTSHAPEGUID" val="e9e5e1f3-2ee8-4172-b94e-5125acf75fab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k9g.6aq00WkbNTDofa0y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k9g.6aq00WkbNTDofa0yw"/>
</p:tagLst>
</file>

<file path=ppt/theme/theme1.xml><?xml version="1.0" encoding="utf-8"?>
<a:theme xmlns:a="http://schemas.openxmlformats.org/drawingml/2006/main" name="1_EY-P Widescreen Template 2020">
  <a:themeElements>
    <a:clrScheme name="EYP2020_PPT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1A9AFA"/>
      </a:accent1>
      <a:accent2>
        <a:srgbClr val="2E2E38"/>
      </a:accent2>
      <a:accent3>
        <a:srgbClr val="747480"/>
      </a:accent3>
      <a:accent4>
        <a:srgbClr val="C4C4CD"/>
      </a:accent4>
      <a:accent5>
        <a:srgbClr val="FF4136"/>
      </a:accent5>
      <a:accent6>
        <a:srgbClr val="2DB757"/>
      </a:accent6>
      <a:hlink>
        <a:srgbClr val="1A9AFA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noFill/>
        </a:ln>
      </a:spPr>
      <a:bodyPr lIns="72000" tIns="72000" rIns="72000" bIns="72000" rtlCol="0" anchor="ctr" anchorCtr="0"/>
      <a:lstStyle>
        <a:defPPr algn="l">
          <a:defRPr sz="12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3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>
        <a:spAutoFit/>
      </a:bodyPr>
      <a:lstStyle>
        <a:defPPr marL="171450" indent="-171450" algn="l">
          <a:lnSpc>
            <a:spcPct val="85000"/>
          </a:lnSpc>
          <a:spcAft>
            <a:spcPts val="600"/>
          </a:spcAft>
          <a:buSzPct val="110000"/>
          <a:buFont typeface="EYInterstate Light" panose="02000506000000020004" pitchFamily="2" charset="0"/>
          <a:buChar char="•"/>
          <a:defRPr sz="1100" dirty="0" smtClean="0">
            <a:solidFill>
              <a:schemeClr val="bg1"/>
            </a:solidFill>
          </a:defRPr>
        </a:defPPr>
      </a:lstStyle>
    </a:txDef>
  </a:objectDefaults>
  <a:extraClrSchemeLst/>
  <a:custClrLst>
    <a:custClr name="Teal">
      <a:srgbClr val="27ACAA"/>
    </a:custClr>
    <a:custClr name="Green">
      <a:srgbClr val="2DB757"/>
    </a:custClr>
    <a:custClr name="Orange">
      <a:srgbClr val="FF6D00"/>
    </a:custClr>
    <a:custClr name="Purple">
      <a:srgbClr val="3D108A"/>
    </a:custClr>
    <a:custClr name="Maroon">
      <a:srgbClr val="750E5C"/>
    </a:custClr>
    <a:custClr name="Red">
      <a:srgbClr val="FF4136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Teal">
      <a:srgbClr val="42C9C2"/>
    </a:custClr>
    <a:custClr name="Green">
      <a:srgbClr val="34C768"/>
    </a:custClr>
    <a:custClr name="Orange">
      <a:srgbClr val="FF810A"/>
    </a:custClr>
    <a:custClr name="Purple">
      <a:srgbClr val="542EA5"/>
    </a:custClr>
    <a:custClr name="Maroon">
      <a:srgbClr val="922B73"/>
    </a:custClr>
    <a:custClr name="Red">
      <a:srgbClr val="F95D54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Teal">
      <a:srgbClr val="60E6E1"/>
    </a:custClr>
    <a:custClr name="Green">
      <a:srgbClr val="57E188"/>
    </a:custClr>
    <a:custClr name="Orange">
      <a:srgbClr val="FF9831"/>
    </a:custClr>
    <a:custClr name="Purple">
      <a:srgbClr val="724BC3"/>
    </a:custClr>
    <a:custClr name="Maroon">
      <a:srgbClr val="B14891"/>
    </a:custClr>
    <a:custClr name="Red">
      <a:srgbClr val="FF736A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Teal">
      <a:srgbClr val="93F0E6"/>
    </a:custClr>
    <a:custClr name="Green">
      <a:srgbClr val="8CE8AD"/>
    </a:custClr>
    <a:custClr name="Orange">
      <a:srgbClr val="FFB46A"/>
    </a:custClr>
    <a:custClr name="Purple">
      <a:srgbClr val="9C82D4"/>
    </a:custClr>
    <a:custClr name="Maroon">
      <a:srgbClr val="C981B2"/>
    </a:custClr>
    <a:custClr name="Red">
      <a:srgbClr val="FF9A91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EY-P Template (Widescreen).potx" id="{E889C022-0C74-448D-81BA-7FC940029D68}" vid="{6FBAB25E-F596-48C0-813F-108085AC13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F803BB70EF50C41BB2A5C2635DAF056" ma:contentTypeVersion="20" ma:contentTypeDescription="Ein neues Dokument erstellen." ma:contentTypeScope="" ma:versionID="f7b421763bdf50327986847aab2c696c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3/fields" xmlns:ns3="9f569348-c938-4593-81cf-7ffc44af308f" xmlns:ns4="a58d8796-6d30-4464-bf9b-797091132d28" targetNamespace="http://schemas.microsoft.com/office/2006/metadata/properties" ma:root="true" ma:fieldsID="430b00c4af59af823d7a55c54dc99322" ns1:_="" ns2:_="" ns3:_="" ns4:_="">
    <xsd:import namespace="http://schemas.microsoft.com/sharepoint/v3"/>
    <xsd:import namespace="http://schemas.microsoft.com/sharepoint/v3/fields"/>
    <xsd:import namespace="9f569348-c938-4593-81cf-7ffc44af308f"/>
    <xsd:import namespace="a58d8796-6d30-4464-bf9b-797091132d28"/>
    <xsd:element name="properties">
      <xsd:complexType>
        <xsd:sequence>
          <xsd:element name="documentManagement">
            <xsd:complexType>
              <xsd:all>
                <xsd:element ref="ns2:_Version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Eigenschaften der einheitlichen Compliancerichtlinie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I-Aktion der einheitlichen Compliancerichtlinie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Version" ma:index="2" nillable="true" ma:displayName="Version" ma:internalName="_Vers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569348-c938-4593-81cf-7ffc44af30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Bildmarkierungen" ma:readOnly="false" ma:fieldId="{5cf76f15-5ced-4ddc-b409-7134ff3c332f}" ma:taxonomyMulti="true" ma:sspId="8e7e5b6c-b918-456f-bde5-0dbd0052dc3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8d8796-6d30-4464-bf9b-797091132d28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3fb7e90c-9f82-4ab8-9569-ca12180372c3}" ma:internalName="TaxCatchAll" ma:showField="CatchAllData" ma:web="a58d8796-6d30-4464-bf9b-797091132d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6" ma:displayName="Inhaltstyp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f569348-c938-4593-81cf-7ffc44af308f">
      <Terms xmlns="http://schemas.microsoft.com/office/infopath/2007/PartnerControls"/>
    </lcf76f155ced4ddcb4097134ff3c332f>
    <TaxCatchAll xmlns="a58d8796-6d30-4464-bf9b-797091132d28" xsi:nil="true"/>
    <SharedWithUsers xmlns="a58d8796-6d30-4464-bf9b-797091132d28">
      <UserInfo>
        <DisplayName>SharingLinks.1ed5d429-44cf-4091-8b78-19a940e152f4.Flexible.6b53e9d6-022b-4683-97c3-c9f0e6385bb5</DisplayName>
        <AccountId>54</AccountId>
        <AccountType/>
      </UserInfo>
      <UserInfo>
        <DisplayName>SharingLinks.170020b6-5764-4d58-b7af-d66cd1f21962.Flexible.947cc063-57e2-4873-92d4-5688532dfd16</DisplayName>
        <AccountId>53</AccountId>
        <AccountType/>
      </UserInfo>
      <UserInfo>
        <DisplayName>SharingLinks.1ed5d429-44cf-4091-8b78-19a940e152f4.Flexible.0a216e98-1d0f-40fa-9bbb-2fe61bf8ff74</DisplayName>
        <AccountId>52</AccountId>
        <AccountType/>
      </UserInfo>
      <UserInfo>
        <DisplayName>SharingLinks.170020b6-5764-4d58-b7af-d66cd1f21962.Flexible.0f447a21-d77d-4e6d-9099-85b968241b0d</DisplayName>
        <AccountId>49</AccountId>
        <AccountType/>
      </UserInfo>
      <UserInfo>
        <DisplayName>Rieder Rupert 0302 EH</DisplayName>
        <AccountId>547</AccountId>
        <AccountType/>
      </UserInfo>
      <UserInfo>
        <DisplayName>Hegyi Daniel 0597 EH</DisplayName>
        <AccountId>812</AccountId>
        <AccountType/>
      </UserInfo>
    </SharedWithUsers>
    <_ip_UnifiedCompliancePolicyUIAction xmlns="http://schemas.microsoft.com/sharepoint/v3" xsi:nil="true"/>
    <_Version xmlns="http://schemas.microsoft.com/sharepoint/v3/fields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246153-F0C4-478C-B698-EC10BAAABA49}"/>
</file>

<file path=customXml/itemProps2.xml><?xml version="1.0" encoding="utf-8"?>
<ds:datastoreItem xmlns:ds="http://schemas.openxmlformats.org/officeDocument/2006/customXml" ds:itemID="{B93A030C-2706-40F7-B3A8-7F6861C91F56}">
  <ds:schemaRefs>
    <ds:schemaRef ds:uri="http://www.w3.org/XML/1998/namespace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  <ds:schemaRef ds:uri="5b70b4dd-47de-46d7-a5ca-5e82b011450c"/>
    <ds:schemaRef ds:uri="http://schemas.microsoft.com/office/2006/documentManagement/types"/>
    <ds:schemaRef ds:uri="05123b5d-96df-408f-88b9-e5f620321f61"/>
  </ds:schemaRefs>
</ds:datastoreItem>
</file>

<file path=customXml/itemProps3.xml><?xml version="1.0" encoding="utf-8"?>
<ds:datastoreItem xmlns:ds="http://schemas.openxmlformats.org/officeDocument/2006/customXml" ds:itemID="{FC860F60-43BA-4F28-A925-C6FD79432C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1307</Words>
  <Application>Microsoft Office PowerPoint</Application>
  <PresentationFormat>Widescreen</PresentationFormat>
  <Paragraphs>279</Paragraphs>
  <Slides>11</Slides>
  <Notes>9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1_EY-P Widescreen Template 2020</vt:lpstr>
      <vt:lpstr>Hey, George!</vt:lpstr>
      <vt:lpstr>Hey George! is new AI driven conversational platform Real usecase example</vt:lpstr>
      <vt:lpstr>Hey George! is new AI driven conversational platform providing unified experience between an ecosystem of Chatbots</vt:lpstr>
      <vt:lpstr>Hey, George! Implementation in CSAS  What we have achieved</vt:lpstr>
      <vt:lpstr>Hey, George! PoC Scope  Scope of Increment 1</vt:lpstr>
      <vt:lpstr>Hey, George! PoC Master bot  Detailed description</vt:lpstr>
      <vt:lpstr>Hey, George! PoC Feature search Detailed description</vt:lpstr>
      <vt:lpstr>Hey, George! PoC Chitchat skill  Detailed description</vt:lpstr>
      <vt:lpstr>Hey, George! PoC Examples  Video</vt:lpstr>
      <vt:lpstr>Hey, George! PoC Scope  Scope of Increment 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of George Concept definition</dc:title>
  <dc:creator>Urbaník Milan</dc:creator>
  <cp:lastModifiedBy>Svrček Karel</cp:lastModifiedBy>
  <cp:revision>8</cp:revision>
  <dcterms:created xsi:type="dcterms:W3CDTF">2022-12-01T09:52:02Z</dcterms:created>
  <dcterms:modified xsi:type="dcterms:W3CDTF">2023-09-26T06:55:03Z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b3a104e-2916-42dc-a2f6-6210338509ed_Enabled">
    <vt:lpwstr>true</vt:lpwstr>
  </property>
  <property fmtid="{D5CDD505-2E9C-101B-9397-08002B2CF9AE}" pid="3" name="MSIP_Label_2b3a104e-2916-42dc-a2f6-6210338509ed_SetDate">
    <vt:lpwstr>2022-12-01T09:52:02Z</vt:lpwstr>
  </property>
  <property fmtid="{D5CDD505-2E9C-101B-9397-08002B2CF9AE}" pid="4" name="MSIP_Label_2b3a104e-2916-42dc-a2f6-6210338509ed_Method">
    <vt:lpwstr>Standard</vt:lpwstr>
  </property>
  <property fmtid="{D5CDD505-2E9C-101B-9397-08002B2CF9AE}" pid="5" name="MSIP_Label_2b3a104e-2916-42dc-a2f6-6210338509ed_Name">
    <vt:lpwstr>2b3a104e-2916-42dc-a2f6-6210338509ed</vt:lpwstr>
  </property>
  <property fmtid="{D5CDD505-2E9C-101B-9397-08002B2CF9AE}" pid="6" name="MSIP_Label_2b3a104e-2916-42dc-a2f6-6210338509ed_SiteId">
    <vt:lpwstr>e70aafb3-2e89-46a5-ba50-66803e8a4411</vt:lpwstr>
  </property>
  <property fmtid="{D5CDD505-2E9C-101B-9397-08002B2CF9AE}" pid="7" name="MSIP_Label_2b3a104e-2916-42dc-a2f6-6210338509ed_ActionId">
    <vt:lpwstr>0d9973ef-6bda-4673-a4d9-a848823d56c1</vt:lpwstr>
  </property>
  <property fmtid="{D5CDD505-2E9C-101B-9397-08002B2CF9AE}" pid="8" name="MSIP_Label_2b3a104e-2916-42dc-a2f6-6210338509ed_ContentBits">
    <vt:lpwstr>0</vt:lpwstr>
  </property>
  <property fmtid="{D5CDD505-2E9C-101B-9397-08002B2CF9AE}" pid="9" name="ContentTypeId">
    <vt:lpwstr>0x010100FF803BB70EF50C41BB2A5C2635DAF056</vt:lpwstr>
  </property>
  <property fmtid="{D5CDD505-2E9C-101B-9397-08002B2CF9AE}" pid="10" name="MSIP_Label_38939b85-7e40-4a1d-91e1-0e84c3b219d7_Enabled">
    <vt:lpwstr>true</vt:lpwstr>
  </property>
  <property fmtid="{D5CDD505-2E9C-101B-9397-08002B2CF9AE}" pid="11" name="MSIP_Label_38939b85-7e40-4a1d-91e1-0e84c3b219d7_SetDate">
    <vt:lpwstr>2022-12-05T07:54:43Z</vt:lpwstr>
  </property>
  <property fmtid="{D5CDD505-2E9C-101B-9397-08002B2CF9AE}" pid="12" name="MSIP_Label_38939b85-7e40-4a1d-91e1-0e84c3b219d7_Method">
    <vt:lpwstr>Standard</vt:lpwstr>
  </property>
  <property fmtid="{D5CDD505-2E9C-101B-9397-08002B2CF9AE}" pid="13" name="MSIP_Label_38939b85-7e40-4a1d-91e1-0e84c3b219d7_Name">
    <vt:lpwstr>38939b85-7e40-4a1d-91e1-0e84c3b219d7</vt:lpwstr>
  </property>
  <property fmtid="{D5CDD505-2E9C-101B-9397-08002B2CF9AE}" pid="14" name="MSIP_Label_38939b85-7e40-4a1d-91e1-0e84c3b219d7_SiteId">
    <vt:lpwstr>3ad0376a-54d3-49a6-9e20-52de0a92fc89</vt:lpwstr>
  </property>
  <property fmtid="{D5CDD505-2E9C-101B-9397-08002B2CF9AE}" pid="15" name="MSIP_Label_38939b85-7e40-4a1d-91e1-0e84c3b219d7_ActionId">
    <vt:lpwstr>b7a2c123-d7c0-4d3f-8ac6-fb01b09ad004</vt:lpwstr>
  </property>
  <property fmtid="{D5CDD505-2E9C-101B-9397-08002B2CF9AE}" pid="16" name="MSIP_Label_38939b85-7e40-4a1d-91e1-0e84c3b219d7_ContentBits">
    <vt:lpwstr>0</vt:lpwstr>
  </property>
  <property fmtid="{D5CDD505-2E9C-101B-9397-08002B2CF9AE}" pid="17" name="MediaServiceImageTags">
    <vt:lpwstr/>
  </property>
</Properties>
</file>